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67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63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68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tags/tag1.xml" ContentType="application/vnd.openxmlformats-officedocument.presentationml.tags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6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6" r:id="rId1"/>
  </p:sldMasterIdLst>
  <p:notesMasterIdLst>
    <p:notesMasterId r:id="rId72"/>
  </p:notesMasterIdLst>
  <p:handoutMasterIdLst>
    <p:handoutMasterId r:id="rId73"/>
  </p:handoutMasterIdLst>
  <p:sldIdLst>
    <p:sldId id="602" r:id="rId2"/>
    <p:sldId id="603" r:id="rId3"/>
    <p:sldId id="769" r:id="rId4"/>
    <p:sldId id="786" r:id="rId5"/>
    <p:sldId id="748" r:id="rId6"/>
    <p:sldId id="607" r:id="rId7"/>
    <p:sldId id="770" r:id="rId8"/>
    <p:sldId id="771" r:id="rId9"/>
    <p:sldId id="772" r:id="rId10"/>
    <p:sldId id="773" r:id="rId11"/>
    <p:sldId id="774" r:id="rId12"/>
    <p:sldId id="775" r:id="rId13"/>
    <p:sldId id="776" r:id="rId14"/>
    <p:sldId id="777" r:id="rId15"/>
    <p:sldId id="778" r:id="rId16"/>
    <p:sldId id="779" r:id="rId17"/>
    <p:sldId id="780" r:id="rId18"/>
    <p:sldId id="781" r:id="rId19"/>
    <p:sldId id="782" r:id="rId20"/>
    <p:sldId id="783" r:id="rId21"/>
    <p:sldId id="784" r:id="rId22"/>
    <p:sldId id="785" r:id="rId23"/>
    <p:sldId id="718" r:id="rId24"/>
    <p:sldId id="720" r:id="rId25"/>
    <p:sldId id="764" r:id="rId26"/>
    <p:sldId id="721" r:id="rId27"/>
    <p:sldId id="722" r:id="rId28"/>
    <p:sldId id="723" r:id="rId29"/>
    <p:sldId id="724" r:id="rId30"/>
    <p:sldId id="725" r:id="rId31"/>
    <p:sldId id="726" r:id="rId32"/>
    <p:sldId id="727" r:id="rId33"/>
    <p:sldId id="728" r:id="rId34"/>
    <p:sldId id="729" r:id="rId35"/>
    <p:sldId id="730" r:id="rId36"/>
    <p:sldId id="731" r:id="rId37"/>
    <p:sldId id="766" r:id="rId38"/>
    <p:sldId id="732" r:id="rId39"/>
    <p:sldId id="733" r:id="rId40"/>
    <p:sldId id="736" r:id="rId41"/>
    <p:sldId id="737" r:id="rId42"/>
    <p:sldId id="738" r:id="rId43"/>
    <p:sldId id="739" r:id="rId44"/>
    <p:sldId id="741" r:id="rId45"/>
    <p:sldId id="742" r:id="rId46"/>
    <p:sldId id="747" r:id="rId47"/>
    <p:sldId id="767" r:id="rId48"/>
    <p:sldId id="768" r:id="rId49"/>
    <p:sldId id="616" r:id="rId50"/>
    <p:sldId id="617" r:id="rId51"/>
    <p:sldId id="618" r:id="rId52"/>
    <p:sldId id="619" r:id="rId53"/>
    <p:sldId id="694" r:id="rId54"/>
    <p:sldId id="695" r:id="rId55"/>
    <p:sldId id="696" r:id="rId56"/>
    <p:sldId id="697" r:id="rId57"/>
    <p:sldId id="702" r:id="rId58"/>
    <p:sldId id="705" r:id="rId59"/>
    <p:sldId id="708" r:id="rId60"/>
    <p:sldId id="751" r:id="rId61"/>
    <p:sldId id="765" r:id="rId62"/>
    <p:sldId id="671" r:id="rId63"/>
    <p:sldId id="629" r:id="rId64"/>
    <p:sldId id="693" r:id="rId65"/>
    <p:sldId id="752" r:id="rId66"/>
    <p:sldId id="684" r:id="rId67"/>
    <p:sldId id="685" r:id="rId68"/>
    <p:sldId id="686" r:id="rId69"/>
    <p:sldId id="692" r:id="rId70"/>
    <p:sldId id="698" r:id="rId7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00FF"/>
    <a:srgbClr val="FF0000"/>
    <a:srgbClr val="009900"/>
    <a:srgbClr val="00FF00"/>
    <a:srgbClr val="FF3300"/>
    <a:srgbClr val="990033"/>
    <a:srgbClr val="F96DCE"/>
    <a:srgbClr val="00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53" autoAdjust="0"/>
    <p:restoredTop sz="95489" autoAdjust="0"/>
  </p:normalViewPr>
  <p:slideViewPr>
    <p:cSldViewPr>
      <p:cViewPr>
        <p:scale>
          <a:sx n="70" d="100"/>
          <a:sy n="70" d="100"/>
        </p:scale>
        <p:origin x="-7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08" y="26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1320" y="-120"/>
      </p:cViewPr>
      <p:guideLst>
        <p:guide orient="horz" pos="3024"/>
        <p:guide pos="230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10" Type="http://schemas.openxmlformats.org/officeDocument/2006/relationships/image" Target="../media/image40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image" Target="../media/image61.wmf"/><Relationship Id="rId3" Type="http://schemas.openxmlformats.org/officeDocument/2006/relationships/image" Target="../media/image55.wmf"/><Relationship Id="rId7" Type="http://schemas.openxmlformats.org/officeDocument/2006/relationships/image" Target="../media/image58.wmf"/><Relationship Id="rId12" Type="http://schemas.openxmlformats.org/officeDocument/2006/relationships/image" Target="../media/image60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31.wmf"/><Relationship Id="rId11" Type="http://schemas.openxmlformats.org/officeDocument/2006/relationships/image" Target="../media/image36.wmf"/><Relationship Id="rId5" Type="http://schemas.openxmlformats.org/officeDocument/2006/relationships/image" Target="../media/image57.wmf"/><Relationship Id="rId15" Type="http://schemas.openxmlformats.org/officeDocument/2006/relationships/image" Target="../media/image63.wmf"/><Relationship Id="rId10" Type="http://schemas.openxmlformats.org/officeDocument/2006/relationships/image" Target="../media/image35.wmf"/><Relationship Id="rId4" Type="http://schemas.openxmlformats.org/officeDocument/2006/relationships/image" Target="../media/image56.wmf"/><Relationship Id="rId9" Type="http://schemas.openxmlformats.org/officeDocument/2006/relationships/image" Target="../media/image33.wmf"/><Relationship Id="rId14" Type="http://schemas.openxmlformats.org/officeDocument/2006/relationships/image" Target="../media/image6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3314D0A-1389-4100-9C07-7F0399A9D80A}" type="datetimeFigureOut">
              <a:rPr lang="en-US" smtClean="0"/>
              <a:pPr/>
              <a:t>11/27/2011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BB77DB6-9C45-44AE-A5BB-6D49C2479D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vert="horz" wrap="none" lIns="96661" tIns="48331" rIns="96661" bIns="48331" numCol="1" anchor="ctr" anchorCtr="0" compatLnSpc="1">
            <a:prstTxWarp prst="textNoShape">
              <a:avLst/>
            </a:prstTxWarp>
          </a:bodyPr>
          <a:lstStyle>
            <a:lvl1pPr algn="l" eaLnBrk="0" hangingPunct="0">
              <a:defRPr sz="1300">
                <a:latin typeface="Tahoma" pitchFamily="-105" charset="0"/>
                <a:ea typeface="+mn-ea"/>
                <a:cs typeface="ＭＳ Ｐゴシック" pitchFamily="-105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vert="horz" wrap="none" lIns="96661" tIns="48331" rIns="96661" bIns="48331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ahoma" pitchFamily="-105" charset="0"/>
                <a:ea typeface="+mn-ea"/>
                <a:cs typeface="ＭＳ Ｐゴシック" pitchFamily="-105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60570"/>
            <a:ext cx="5364480" cy="432054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vert="horz" wrap="none" lIns="96661" tIns="48331" rIns="96661" bIns="4833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vert="horz" wrap="non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300">
                <a:latin typeface="Tahoma" pitchFamily="-105" charset="0"/>
                <a:ea typeface="+mn-ea"/>
                <a:cs typeface="ＭＳ Ｐゴシック" pitchFamily="-105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vert="horz" wrap="non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fld id="{37043570-411F-4289-9AC7-60F93395F34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5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5" charset="0"/>
        <a:ea typeface="ＭＳ Ｐゴシック" pitchFamily="-10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5" charset="0"/>
        <a:ea typeface="ＭＳ Ｐゴシック" pitchFamily="-10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5" charset="0"/>
        <a:ea typeface="ＭＳ Ｐゴシック" pitchFamily="-10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5" charset="0"/>
        <a:ea typeface="ＭＳ Ｐゴシック" pitchFamily="-10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B23AB21-DF5E-44C9-A0E9-DD1F632EF09D}" type="slidenum">
              <a:rPr lang="en-US"/>
              <a:pPr/>
              <a:t>1</a:t>
            </a:fld>
            <a:endParaRPr lang="en-US"/>
          </a:p>
        </p:txBody>
      </p:sp>
      <p:sp>
        <p:nvSpPr>
          <p:cNvPr id="143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20C30-5F40-4A4F-8281-E2CAC5368A7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20C30-5F40-4A4F-8281-E2CAC5368A7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20C30-5F40-4A4F-8281-E2CAC5368A7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20C30-5F40-4A4F-8281-E2CAC5368A7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20C30-5F40-4A4F-8281-E2CAC5368A7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20C30-5F40-4A4F-8281-E2CAC5368A7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043570-411F-4289-9AC7-60F93395F346}" type="slidenum">
              <a:rPr lang="en-US" altLang="ja-JP" smtClean="0"/>
              <a:pPr>
                <a:defRPr/>
              </a:pPr>
              <a:t>16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043570-411F-4289-9AC7-60F93395F346}" type="slidenum">
              <a:rPr lang="en-US" altLang="ja-JP" smtClean="0"/>
              <a:pPr>
                <a:defRPr/>
              </a:pPr>
              <a:t>17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2 - Θέση σημειώσεων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charset="0"/>
            </a:endParaRPr>
          </a:p>
        </p:txBody>
      </p:sp>
      <p:sp>
        <p:nvSpPr>
          <p:cNvPr id="79876" name="3 - Θέση αριθμού διαφάνειας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0C6156-3ACC-4677-8FD0-F851C811EB6E}" type="slidenum">
              <a:rPr lang="en-US" altLang="ja-JP" smtClean="0"/>
              <a:pPr>
                <a:defRPr/>
              </a:pPr>
              <a:t>18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1AFFF3-D472-4FCB-B379-093FF177C24D}" type="slidenum">
              <a:rPr lang="en-US" altLang="ja-JP" smtClean="0"/>
              <a:pPr>
                <a:defRPr/>
              </a:pPr>
              <a:t>19</a:t>
            </a:fld>
            <a:endParaRPr lang="en-US" altLang="ja-JP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ja-JP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82A56D7-3FD1-42E6-B94B-395F60661962}" type="slidenum">
              <a:rPr lang="en-US"/>
              <a:pPr/>
              <a:t>2</a:t>
            </a:fld>
            <a:endParaRPr lang="en-US"/>
          </a:p>
        </p:txBody>
      </p:sp>
      <p:sp>
        <p:nvSpPr>
          <p:cNvPr id="153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ct val="0"/>
              </a:spcBef>
              <a:tabLst>
                <a:tab pos="0" algn="l"/>
                <a:tab pos="966612" algn="l"/>
                <a:tab pos="1933224" algn="l"/>
                <a:tab pos="2899837" algn="l"/>
                <a:tab pos="3866449" algn="l"/>
                <a:tab pos="4833061" algn="l"/>
                <a:tab pos="5799673" algn="l"/>
                <a:tab pos="6766286" algn="l"/>
                <a:tab pos="7732898" algn="l"/>
                <a:tab pos="8699510" algn="l"/>
                <a:tab pos="9666122" algn="l"/>
                <a:tab pos="10632735" algn="l"/>
              </a:tabLst>
            </a:pPr>
            <a:endParaRPr lang="en-US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5139" tIns="49472" rIns="95139" bIns="49472" anchor="b"/>
          <a:lstStyle/>
          <a:p>
            <a:pPr algn="r">
              <a:tabLst>
                <a:tab pos="0" algn="l"/>
                <a:tab pos="966612" algn="l"/>
                <a:tab pos="1933224" algn="l"/>
                <a:tab pos="2899837" algn="l"/>
                <a:tab pos="3866449" algn="l"/>
                <a:tab pos="4833061" algn="l"/>
                <a:tab pos="5799673" algn="l"/>
                <a:tab pos="6766286" algn="l"/>
                <a:tab pos="7732898" algn="l"/>
                <a:tab pos="8699510" algn="l"/>
                <a:tab pos="9666122" algn="l"/>
                <a:tab pos="10632735" algn="l"/>
              </a:tabLst>
            </a:pPr>
            <a:fld id="{DF31B039-D0C1-4907-9C46-33EDAFAAA444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algn="r">
                <a:tabLst>
                  <a:tab pos="0" algn="l"/>
                  <a:tab pos="966612" algn="l"/>
                  <a:tab pos="1933224" algn="l"/>
                  <a:tab pos="2899837" algn="l"/>
                  <a:tab pos="3866449" algn="l"/>
                  <a:tab pos="4833061" algn="l"/>
                  <a:tab pos="5799673" algn="l"/>
                  <a:tab pos="6766286" algn="l"/>
                  <a:tab pos="7732898" algn="l"/>
                  <a:tab pos="8699510" algn="l"/>
                  <a:tab pos="9666122" algn="l"/>
                  <a:tab pos="10632735" algn="l"/>
                </a:tabLst>
              </a:pPr>
              <a:t>2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2 - Θέση σημειώσεων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charset="0"/>
            </a:endParaRPr>
          </a:p>
        </p:txBody>
      </p:sp>
      <p:sp>
        <p:nvSpPr>
          <p:cNvPr id="87044" name="3 - Θέση αριθμού διαφάνειας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21A7EB-D710-4DF6-8DCB-4274902D781E}" type="slidenum">
              <a:rPr lang="en-US" altLang="ja-JP" smtClean="0"/>
              <a:pPr>
                <a:defRPr/>
              </a:pPr>
              <a:t>20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088DF-191B-4F23-9854-46EE97298FB1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088DF-191B-4F23-9854-46EE97298FB1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6985C2F-4AA0-4990-885B-020344A44477}" type="slidenum">
              <a:rPr lang="en-US"/>
              <a:pPr/>
              <a:t>23</a:t>
            </a:fld>
            <a:endParaRPr lang="en-US"/>
          </a:p>
        </p:txBody>
      </p:sp>
      <p:sp>
        <p:nvSpPr>
          <p:cNvPr id="163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ct val="0"/>
              </a:spcBef>
              <a:tabLst>
                <a:tab pos="0" algn="l"/>
                <a:tab pos="966612" algn="l"/>
                <a:tab pos="1933224" algn="l"/>
                <a:tab pos="2899837" algn="l"/>
                <a:tab pos="3866449" algn="l"/>
                <a:tab pos="4833061" algn="l"/>
                <a:tab pos="5799673" algn="l"/>
                <a:tab pos="6766286" algn="l"/>
                <a:tab pos="7732898" algn="l"/>
                <a:tab pos="8699510" algn="l"/>
                <a:tab pos="9666122" algn="l"/>
                <a:tab pos="10632735" algn="l"/>
              </a:tabLst>
            </a:pPr>
            <a:endParaRPr lang="en-US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5139" tIns="49472" rIns="95139" bIns="49472" anchor="b"/>
          <a:lstStyle/>
          <a:p>
            <a:pPr algn="r">
              <a:tabLst>
                <a:tab pos="0" algn="l"/>
                <a:tab pos="966612" algn="l"/>
                <a:tab pos="1933224" algn="l"/>
                <a:tab pos="2899837" algn="l"/>
                <a:tab pos="3866449" algn="l"/>
                <a:tab pos="4833061" algn="l"/>
                <a:tab pos="5799673" algn="l"/>
                <a:tab pos="6766286" algn="l"/>
                <a:tab pos="7732898" algn="l"/>
                <a:tab pos="8699510" algn="l"/>
                <a:tab pos="9666122" algn="l"/>
                <a:tab pos="10632735" algn="l"/>
              </a:tabLst>
            </a:pPr>
            <a:fld id="{823CCD8F-59C9-4C09-A8C8-4DF62D002040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algn="r">
                <a:tabLst>
                  <a:tab pos="0" algn="l"/>
                  <a:tab pos="966612" algn="l"/>
                  <a:tab pos="1933224" algn="l"/>
                  <a:tab pos="2899837" algn="l"/>
                  <a:tab pos="3866449" algn="l"/>
                  <a:tab pos="4833061" algn="l"/>
                  <a:tab pos="5799673" algn="l"/>
                  <a:tab pos="6766286" algn="l"/>
                  <a:tab pos="7732898" algn="l"/>
                  <a:tab pos="8699510" algn="l"/>
                  <a:tab pos="9666122" algn="l"/>
                  <a:tab pos="10632735" algn="l"/>
                </a:tabLst>
              </a:pPr>
              <a:t>23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088DF-191B-4F23-9854-46EE97298FB1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088DF-191B-4F23-9854-46EE97298FB1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Number</a:t>
            </a:r>
            <a:r>
              <a:rPr lang="en-US" baseline="0" dirty="0" smtClean="0"/>
              <a:t> of links will depend on the data transfer speed.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088DF-191B-4F23-9854-46EE97298FB1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088DF-191B-4F23-9854-46EE97298FB1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9FFE0-7BD0-4EF5-B81D-20D66BF87B6C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088DF-191B-4F23-9854-46EE97298FB1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D5E6ABE-4238-47CC-A5C7-96E2B6F33153}" type="slidenum">
              <a:rPr lang="en-US"/>
              <a:pPr/>
              <a:t>3</a:t>
            </a:fld>
            <a:endParaRPr lang="en-US"/>
          </a:p>
        </p:txBody>
      </p:sp>
      <p:sp>
        <p:nvSpPr>
          <p:cNvPr id="17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ct val="0"/>
              </a:spcBef>
              <a:tabLst>
                <a:tab pos="0" algn="l"/>
                <a:tab pos="966612" algn="l"/>
                <a:tab pos="1933224" algn="l"/>
                <a:tab pos="2899837" algn="l"/>
                <a:tab pos="3866449" algn="l"/>
                <a:tab pos="4833061" algn="l"/>
                <a:tab pos="5799673" algn="l"/>
                <a:tab pos="6766286" algn="l"/>
                <a:tab pos="7732898" algn="l"/>
                <a:tab pos="8699510" algn="l"/>
                <a:tab pos="9666122" algn="l"/>
                <a:tab pos="10632735" algn="l"/>
              </a:tabLst>
            </a:pPr>
            <a:endParaRPr lang="en-US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5139" tIns="49472" rIns="95139" bIns="49472" anchor="b"/>
          <a:lstStyle/>
          <a:p>
            <a:pPr algn="r">
              <a:tabLst>
                <a:tab pos="0" algn="l"/>
                <a:tab pos="966612" algn="l"/>
                <a:tab pos="1933224" algn="l"/>
                <a:tab pos="2899837" algn="l"/>
                <a:tab pos="3866449" algn="l"/>
                <a:tab pos="4833061" algn="l"/>
                <a:tab pos="5799673" algn="l"/>
                <a:tab pos="6766286" algn="l"/>
                <a:tab pos="7732898" algn="l"/>
                <a:tab pos="8699510" algn="l"/>
                <a:tab pos="9666122" algn="l"/>
                <a:tab pos="10632735" algn="l"/>
              </a:tabLst>
            </a:pPr>
            <a:fld id="{D2D61132-B4D1-4F58-B633-A5E0474F481D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algn="r">
                <a:tabLst>
                  <a:tab pos="0" algn="l"/>
                  <a:tab pos="966612" algn="l"/>
                  <a:tab pos="1933224" algn="l"/>
                  <a:tab pos="2899837" algn="l"/>
                  <a:tab pos="3866449" algn="l"/>
                  <a:tab pos="4833061" algn="l"/>
                  <a:tab pos="5799673" algn="l"/>
                  <a:tab pos="6766286" algn="l"/>
                  <a:tab pos="7732898" algn="l"/>
                  <a:tab pos="8699510" algn="l"/>
                  <a:tab pos="9666122" algn="l"/>
                  <a:tab pos="10632735" algn="l"/>
                </a:tabLst>
              </a:pPr>
              <a:t>3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9FFE0-7BD0-4EF5-B81D-20D66BF87B6C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088DF-191B-4F23-9854-46EE97298FB1}" type="slidenum">
              <a:rPr lang="tr-TR" smtClean="0"/>
              <a:pPr/>
              <a:t>31</a:t>
            </a:fld>
            <a:endParaRPr lang="tr-T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088DF-191B-4F23-9854-46EE97298FB1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088DF-191B-4F23-9854-46EE97298FB1}" type="slidenum">
              <a:rPr lang="tr-TR" smtClean="0"/>
              <a:pPr/>
              <a:t>33</a:t>
            </a:fld>
            <a:endParaRPr lang="tr-T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088DF-191B-4F23-9854-46EE97298FB1}" type="slidenum">
              <a:rPr lang="tr-TR" smtClean="0"/>
              <a:pPr/>
              <a:t>34</a:t>
            </a:fld>
            <a:endParaRPr lang="tr-T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088DF-191B-4F23-9854-46EE97298FB1}" type="slidenum">
              <a:rPr lang="tr-TR" smtClean="0"/>
              <a:pPr/>
              <a:t>35</a:t>
            </a:fld>
            <a:endParaRPr lang="tr-T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088DF-191B-4F23-9854-46EE97298FB1}" type="slidenum">
              <a:rPr lang="tr-TR" smtClean="0"/>
              <a:pPr/>
              <a:t>36</a:t>
            </a:fld>
            <a:endParaRPr lang="tr-T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088DF-191B-4F23-9854-46EE97298FB1}" type="slidenum">
              <a:rPr lang="tr-TR" smtClean="0"/>
              <a:pPr/>
              <a:t>37</a:t>
            </a:fld>
            <a:endParaRPr lang="tr-T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088DF-191B-4F23-9854-46EE97298FB1}" type="slidenum">
              <a:rPr lang="tr-TR" smtClean="0"/>
              <a:pPr/>
              <a:t>38</a:t>
            </a:fld>
            <a:endParaRPr lang="tr-T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088DF-191B-4F23-9854-46EE97298FB1}" type="slidenum">
              <a:rPr lang="tr-TR" smtClean="0"/>
              <a:pPr/>
              <a:t>39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D5E6ABE-4238-47CC-A5C7-96E2B6F33153}" type="slidenum">
              <a:rPr lang="en-US"/>
              <a:pPr/>
              <a:t>4</a:t>
            </a:fld>
            <a:endParaRPr lang="en-US"/>
          </a:p>
        </p:txBody>
      </p:sp>
      <p:sp>
        <p:nvSpPr>
          <p:cNvPr id="17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ct val="0"/>
              </a:spcBef>
              <a:tabLst>
                <a:tab pos="0" algn="l"/>
                <a:tab pos="966612" algn="l"/>
                <a:tab pos="1933224" algn="l"/>
                <a:tab pos="2899837" algn="l"/>
                <a:tab pos="3866449" algn="l"/>
                <a:tab pos="4833061" algn="l"/>
                <a:tab pos="5799673" algn="l"/>
                <a:tab pos="6766286" algn="l"/>
                <a:tab pos="7732898" algn="l"/>
                <a:tab pos="8699510" algn="l"/>
                <a:tab pos="9666122" algn="l"/>
                <a:tab pos="10632735" algn="l"/>
              </a:tabLst>
            </a:pPr>
            <a:endParaRPr lang="en-US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5139" tIns="49472" rIns="95139" bIns="49472" anchor="b"/>
          <a:lstStyle/>
          <a:p>
            <a:pPr algn="r">
              <a:tabLst>
                <a:tab pos="0" algn="l"/>
                <a:tab pos="966612" algn="l"/>
                <a:tab pos="1933224" algn="l"/>
                <a:tab pos="2899837" algn="l"/>
                <a:tab pos="3866449" algn="l"/>
                <a:tab pos="4833061" algn="l"/>
                <a:tab pos="5799673" algn="l"/>
                <a:tab pos="6766286" algn="l"/>
                <a:tab pos="7732898" algn="l"/>
                <a:tab pos="8699510" algn="l"/>
                <a:tab pos="9666122" algn="l"/>
                <a:tab pos="10632735" algn="l"/>
              </a:tabLst>
            </a:pPr>
            <a:fld id="{D2D61132-B4D1-4F58-B633-A5E0474F481D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algn="r">
                <a:tabLst>
                  <a:tab pos="0" algn="l"/>
                  <a:tab pos="966612" algn="l"/>
                  <a:tab pos="1933224" algn="l"/>
                  <a:tab pos="2899837" algn="l"/>
                  <a:tab pos="3866449" algn="l"/>
                  <a:tab pos="4833061" algn="l"/>
                  <a:tab pos="5799673" algn="l"/>
                  <a:tab pos="6766286" algn="l"/>
                  <a:tab pos="7732898" algn="l"/>
                  <a:tab pos="8699510" algn="l"/>
                  <a:tab pos="9666122" algn="l"/>
                  <a:tab pos="10632735" algn="l"/>
                </a:tabLst>
              </a:pPr>
              <a:t>4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6985C2F-4AA0-4990-885B-020344A44477}" type="slidenum">
              <a:rPr lang="en-US"/>
              <a:pPr/>
              <a:t>40</a:t>
            </a:fld>
            <a:endParaRPr lang="en-US"/>
          </a:p>
        </p:txBody>
      </p:sp>
      <p:sp>
        <p:nvSpPr>
          <p:cNvPr id="163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ct val="0"/>
              </a:spcBef>
              <a:tabLst>
                <a:tab pos="0" algn="l"/>
                <a:tab pos="966612" algn="l"/>
                <a:tab pos="1933224" algn="l"/>
                <a:tab pos="2899837" algn="l"/>
                <a:tab pos="3866449" algn="l"/>
                <a:tab pos="4833061" algn="l"/>
                <a:tab pos="5799673" algn="l"/>
                <a:tab pos="6766286" algn="l"/>
                <a:tab pos="7732898" algn="l"/>
                <a:tab pos="8699510" algn="l"/>
                <a:tab pos="9666122" algn="l"/>
                <a:tab pos="10632735" algn="l"/>
              </a:tabLst>
            </a:pPr>
            <a:endParaRPr lang="en-US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5139" tIns="49472" rIns="95139" bIns="49472" anchor="b"/>
          <a:lstStyle/>
          <a:p>
            <a:pPr algn="r">
              <a:tabLst>
                <a:tab pos="0" algn="l"/>
                <a:tab pos="966612" algn="l"/>
                <a:tab pos="1933224" algn="l"/>
                <a:tab pos="2899837" algn="l"/>
                <a:tab pos="3866449" algn="l"/>
                <a:tab pos="4833061" algn="l"/>
                <a:tab pos="5799673" algn="l"/>
                <a:tab pos="6766286" algn="l"/>
                <a:tab pos="7732898" algn="l"/>
                <a:tab pos="8699510" algn="l"/>
                <a:tab pos="9666122" algn="l"/>
                <a:tab pos="10632735" algn="l"/>
              </a:tabLst>
            </a:pPr>
            <a:fld id="{823CCD8F-59C9-4C09-A8C8-4DF62D002040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algn="r">
                <a:tabLst>
                  <a:tab pos="0" algn="l"/>
                  <a:tab pos="966612" algn="l"/>
                  <a:tab pos="1933224" algn="l"/>
                  <a:tab pos="2899837" algn="l"/>
                  <a:tab pos="3866449" algn="l"/>
                  <a:tab pos="4833061" algn="l"/>
                  <a:tab pos="5799673" algn="l"/>
                  <a:tab pos="6766286" algn="l"/>
                  <a:tab pos="7732898" algn="l"/>
                  <a:tab pos="8699510" algn="l"/>
                  <a:tab pos="9666122" algn="l"/>
                  <a:tab pos="10632735" algn="l"/>
                </a:tabLst>
              </a:pPr>
              <a:t>40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7AB1D5-463A-404A-8992-286F509A40C4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7AB1D5-463A-404A-8992-286F509A40C4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7AB1D5-463A-404A-8992-286F509A40C4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7AB1D5-463A-404A-8992-286F509A40C4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7AB1D5-463A-404A-8992-286F509A40C4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7AB1D5-463A-404A-8992-286F509A40C4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7AB1D5-463A-404A-8992-286F509A40C4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6985C2F-4AA0-4990-885B-020344A44477}" type="slidenum">
              <a:rPr lang="en-US"/>
              <a:pPr/>
              <a:t>48</a:t>
            </a:fld>
            <a:endParaRPr lang="en-US"/>
          </a:p>
        </p:txBody>
      </p:sp>
      <p:sp>
        <p:nvSpPr>
          <p:cNvPr id="163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ct val="0"/>
              </a:spcBef>
              <a:tabLst>
                <a:tab pos="0" algn="l"/>
                <a:tab pos="966612" algn="l"/>
                <a:tab pos="1933224" algn="l"/>
                <a:tab pos="2899837" algn="l"/>
                <a:tab pos="3866449" algn="l"/>
                <a:tab pos="4833061" algn="l"/>
                <a:tab pos="5799673" algn="l"/>
                <a:tab pos="6766286" algn="l"/>
                <a:tab pos="7732898" algn="l"/>
                <a:tab pos="8699510" algn="l"/>
                <a:tab pos="9666122" algn="l"/>
                <a:tab pos="10632735" algn="l"/>
              </a:tabLst>
            </a:pPr>
            <a:endParaRPr lang="en-US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5139" tIns="49472" rIns="95139" bIns="49472" anchor="b"/>
          <a:lstStyle/>
          <a:p>
            <a:pPr algn="r">
              <a:tabLst>
                <a:tab pos="0" algn="l"/>
                <a:tab pos="966612" algn="l"/>
                <a:tab pos="1933224" algn="l"/>
                <a:tab pos="2899837" algn="l"/>
                <a:tab pos="3866449" algn="l"/>
                <a:tab pos="4833061" algn="l"/>
                <a:tab pos="5799673" algn="l"/>
                <a:tab pos="6766286" algn="l"/>
                <a:tab pos="7732898" algn="l"/>
                <a:tab pos="8699510" algn="l"/>
                <a:tab pos="9666122" algn="l"/>
                <a:tab pos="10632735" algn="l"/>
              </a:tabLst>
            </a:pPr>
            <a:fld id="{823CCD8F-59C9-4C09-A8C8-4DF62D002040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algn="r">
                <a:tabLst>
                  <a:tab pos="0" algn="l"/>
                  <a:tab pos="966612" algn="l"/>
                  <a:tab pos="1933224" algn="l"/>
                  <a:tab pos="2899837" algn="l"/>
                  <a:tab pos="3866449" algn="l"/>
                  <a:tab pos="4833061" algn="l"/>
                  <a:tab pos="5799673" algn="l"/>
                  <a:tab pos="6766286" algn="l"/>
                  <a:tab pos="7732898" algn="l"/>
                  <a:tab pos="8699510" algn="l"/>
                  <a:tab pos="9666122" algn="l"/>
                  <a:tab pos="10632735" algn="l"/>
                </a:tabLst>
              </a:pPr>
              <a:t>48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98344F1-E59E-4B4D-9C1C-5A430C8C1113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D5E6ABE-4238-47CC-A5C7-96E2B6F33153}" type="slidenum">
              <a:rPr lang="en-US"/>
              <a:pPr/>
              <a:t>5</a:t>
            </a:fld>
            <a:endParaRPr lang="en-US"/>
          </a:p>
        </p:txBody>
      </p:sp>
      <p:sp>
        <p:nvSpPr>
          <p:cNvPr id="17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ct val="0"/>
              </a:spcBef>
              <a:tabLst>
                <a:tab pos="0" algn="l"/>
                <a:tab pos="966612" algn="l"/>
                <a:tab pos="1933224" algn="l"/>
                <a:tab pos="2899837" algn="l"/>
                <a:tab pos="3866449" algn="l"/>
                <a:tab pos="4833061" algn="l"/>
                <a:tab pos="5799673" algn="l"/>
                <a:tab pos="6766286" algn="l"/>
                <a:tab pos="7732898" algn="l"/>
                <a:tab pos="8699510" algn="l"/>
                <a:tab pos="9666122" algn="l"/>
                <a:tab pos="10632735" algn="l"/>
              </a:tabLst>
            </a:pPr>
            <a:endParaRPr lang="en-US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5139" tIns="49472" rIns="95139" bIns="49472" anchor="b"/>
          <a:lstStyle/>
          <a:p>
            <a:pPr algn="r">
              <a:tabLst>
                <a:tab pos="0" algn="l"/>
                <a:tab pos="966612" algn="l"/>
                <a:tab pos="1933224" algn="l"/>
                <a:tab pos="2899837" algn="l"/>
                <a:tab pos="3866449" algn="l"/>
                <a:tab pos="4833061" algn="l"/>
                <a:tab pos="5799673" algn="l"/>
                <a:tab pos="6766286" algn="l"/>
                <a:tab pos="7732898" algn="l"/>
                <a:tab pos="8699510" algn="l"/>
                <a:tab pos="9666122" algn="l"/>
                <a:tab pos="10632735" algn="l"/>
              </a:tabLst>
            </a:pPr>
            <a:fld id="{D2D61132-B4D1-4F58-B633-A5E0474F481D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algn="r">
                <a:tabLst>
                  <a:tab pos="0" algn="l"/>
                  <a:tab pos="966612" algn="l"/>
                  <a:tab pos="1933224" algn="l"/>
                  <a:tab pos="2899837" algn="l"/>
                  <a:tab pos="3866449" algn="l"/>
                  <a:tab pos="4833061" algn="l"/>
                  <a:tab pos="5799673" algn="l"/>
                  <a:tab pos="6766286" algn="l"/>
                  <a:tab pos="7732898" algn="l"/>
                  <a:tab pos="8699510" algn="l"/>
                  <a:tab pos="9666122" algn="l"/>
                  <a:tab pos="10632735" algn="l"/>
                </a:tabLst>
              </a:pPr>
              <a:t>5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D1A4B6A-A965-4044-B5FD-4BBF010E63F2}" type="slidenum">
              <a:rPr lang="en-US"/>
              <a:pPr/>
              <a:t>50</a:t>
            </a:fld>
            <a:endParaRPr lang="en-US"/>
          </a:p>
        </p:txBody>
      </p:sp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</p:spPr>
        <p:txBody>
          <a:bodyPr lIns="96661" tIns="48331" rIns="96661" bIns="48331"/>
          <a:lstStyle/>
          <a:p>
            <a:pPr defTabSz="966612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53252" name="Slide Number Placeholder 3"/>
          <p:cNvSpPr txBox="1">
            <a:spLocks noGrp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612"/>
            <a:fld id="{6248190A-B742-4645-8233-618C5A3C7478}" type="slidenum">
              <a:rPr lang="en-US" altLang="zh-CN" sz="1300">
                <a:latin typeface="Calibri" pitchFamily="34" charset="0"/>
              </a:rPr>
              <a:pPr algn="r" defTabSz="966612"/>
              <a:t>50</a:t>
            </a:fld>
            <a:endParaRPr lang="en-US" altLang="zh-CN" sz="13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264ECFB-DDF4-41E3-80AF-D27401C034E0}" type="slidenum">
              <a:rPr lang="en-US"/>
              <a:pPr/>
              <a:t>51</a:t>
            </a:fld>
            <a:endParaRPr lang="en-US"/>
          </a:p>
        </p:txBody>
      </p:sp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</p:spPr>
        <p:txBody>
          <a:bodyPr lIns="96661" tIns="48331" rIns="96661" bIns="48331"/>
          <a:lstStyle/>
          <a:p>
            <a:pPr defTabSz="966612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55300" name="Slide Number Placeholder 3"/>
          <p:cNvSpPr txBox="1">
            <a:spLocks noGrp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612"/>
            <a:fld id="{5D8BF76D-9053-4037-AFA6-026AA6A2F5AD}" type="slidenum">
              <a:rPr lang="en-US" altLang="zh-CN" sz="1300">
                <a:latin typeface="Calibri" pitchFamily="34" charset="0"/>
              </a:rPr>
              <a:pPr algn="r" defTabSz="966612"/>
              <a:t>51</a:t>
            </a:fld>
            <a:endParaRPr lang="en-US" altLang="zh-CN" sz="13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8B5EEAE-03B1-445C-A7D0-6B752742C0C7}" type="slidenum">
              <a:rPr lang="en-US"/>
              <a:pPr/>
              <a:t>52</a:t>
            </a:fld>
            <a:endParaRPr lang="en-US"/>
          </a:p>
        </p:txBody>
      </p:sp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</p:spPr>
        <p:txBody>
          <a:bodyPr lIns="96661" tIns="48331" rIns="96661" bIns="48331"/>
          <a:lstStyle/>
          <a:p>
            <a:pPr defTabSz="966612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57348" name="Slide Number Placeholder 3"/>
          <p:cNvSpPr txBox="1">
            <a:spLocks noGrp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612"/>
            <a:fld id="{EE36CBD5-26A2-4BA6-A2FB-CD8E2B14EC9B}" type="slidenum">
              <a:rPr lang="en-US" altLang="zh-CN" sz="1300">
                <a:latin typeface="Calibri" pitchFamily="34" charset="0"/>
              </a:rPr>
              <a:pPr algn="r" defTabSz="966612"/>
              <a:t>52</a:t>
            </a:fld>
            <a:endParaRPr lang="en-US" altLang="zh-CN" sz="13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5EE29D-32E7-4108-A86D-C3330CF74FBA}" type="slidenum">
              <a:rPr lang="en-US" altLang="zh-CN" smtClean="0"/>
              <a:pPr/>
              <a:t>53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5EE29D-32E7-4108-A86D-C3330CF74FBA}" type="slidenum">
              <a:rPr lang="en-US" altLang="zh-CN" smtClean="0"/>
              <a:pPr/>
              <a:t>54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5EE29D-32E7-4108-A86D-C3330CF74FBA}" type="slidenum">
              <a:rPr lang="en-US" altLang="zh-CN" smtClean="0"/>
              <a:pPr/>
              <a:t>55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5EE29D-32E7-4108-A86D-C3330CF74FBA}" type="slidenum">
              <a:rPr lang="en-US" altLang="zh-CN" smtClean="0"/>
              <a:pPr/>
              <a:t>56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5EE29D-32E7-4108-A86D-C3330CF74FBA}" type="slidenum">
              <a:rPr lang="en-US" altLang="zh-CN" smtClean="0"/>
              <a:pPr/>
              <a:t>57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FC2A46-6AAA-4EA8-942D-8290E50F775B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5EE29D-32E7-4108-A86D-C3330CF74FBA}" type="slidenum">
              <a:rPr lang="en-US" altLang="zh-CN" smtClean="0"/>
              <a:pPr/>
              <a:t>59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6985C2F-4AA0-4990-885B-020344A44477}" type="slidenum">
              <a:rPr lang="en-US"/>
              <a:pPr/>
              <a:t>6</a:t>
            </a:fld>
            <a:endParaRPr lang="en-US"/>
          </a:p>
        </p:txBody>
      </p:sp>
      <p:sp>
        <p:nvSpPr>
          <p:cNvPr id="163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ct val="0"/>
              </a:spcBef>
              <a:tabLst>
                <a:tab pos="0" algn="l"/>
                <a:tab pos="966612" algn="l"/>
                <a:tab pos="1933224" algn="l"/>
                <a:tab pos="2899837" algn="l"/>
                <a:tab pos="3866449" algn="l"/>
                <a:tab pos="4833061" algn="l"/>
                <a:tab pos="5799673" algn="l"/>
                <a:tab pos="6766286" algn="l"/>
                <a:tab pos="7732898" algn="l"/>
                <a:tab pos="8699510" algn="l"/>
                <a:tab pos="9666122" algn="l"/>
                <a:tab pos="10632735" algn="l"/>
              </a:tabLst>
            </a:pPr>
            <a:endParaRPr lang="en-US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5139" tIns="49472" rIns="95139" bIns="49472" anchor="b"/>
          <a:lstStyle/>
          <a:p>
            <a:pPr algn="r">
              <a:tabLst>
                <a:tab pos="0" algn="l"/>
                <a:tab pos="966612" algn="l"/>
                <a:tab pos="1933224" algn="l"/>
                <a:tab pos="2899837" algn="l"/>
                <a:tab pos="3866449" algn="l"/>
                <a:tab pos="4833061" algn="l"/>
                <a:tab pos="5799673" algn="l"/>
                <a:tab pos="6766286" algn="l"/>
                <a:tab pos="7732898" algn="l"/>
                <a:tab pos="8699510" algn="l"/>
                <a:tab pos="9666122" algn="l"/>
                <a:tab pos="10632735" algn="l"/>
              </a:tabLst>
            </a:pPr>
            <a:fld id="{823CCD8F-59C9-4C09-A8C8-4DF62D002040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algn="r">
                <a:tabLst>
                  <a:tab pos="0" algn="l"/>
                  <a:tab pos="966612" algn="l"/>
                  <a:tab pos="1933224" algn="l"/>
                  <a:tab pos="2899837" algn="l"/>
                  <a:tab pos="3866449" algn="l"/>
                  <a:tab pos="4833061" algn="l"/>
                  <a:tab pos="5799673" algn="l"/>
                  <a:tab pos="6766286" algn="l"/>
                  <a:tab pos="7732898" algn="l"/>
                  <a:tab pos="8699510" algn="l"/>
                  <a:tab pos="9666122" algn="l"/>
                  <a:tab pos="10632735" algn="l"/>
                </a:tabLst>
              </a:pPr>
              <a:t>6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98344F1-E59E-4B4D-9C1C-5A430C8C1113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98344F1-E59E-4B4D-9C1C-5A430C8C1113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088DF-191B-4F23-9854-46EE97298FB1}" type="slidenum">
              <a:rPr lang="tr-TR" smtClean="0"/>
              <a:pPr/>
              <a:t>62</a:t>
            </a:fld>
            <a:endParaRPr lang="tr-TR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98344F1-E59E-4B4D-9C1C-5A430C8C1113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20C30-5F40-4A4F-8281-E2CAC5368A7C}" type="slidenum">
              <a:rPr lang="en-US" smtClean="0"/>
              <a:pPr/>
              <a:t>64</a:t>
            </a:fld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7AB1D5-463A-404A-8992-286F509A40C4}" type="slidenum">
              <a:rPr lang="en-US" smtClean="0"/>
              <a:pPr/>
              <a:t>65</a:t>
            </a:fld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043570-411F-4289-9AC7-60F93395F346}" type="slidenum">
              <a:rPr lang="en-US" altLang="ja-JP" smtClean="0"/>
              <a:pPr>
                <a:defRPr/>
              </a:pPr>
              <a:t>66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043570-411F-4289-9AC7-60F93395F346}" type="slidenum">
              <a:rPr lang="en-US" altLang="ja-JP" smtClean="0"/>
              <a:pPr>
                <a:defRPr/>
              </a:pPr>
              <a:t>67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2 - Θέση σημειώσεων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charset="0"/>
            </a:endParaRPr>
          </a:p>
        </p:txBody>
      </p:sp>
      <p:sp>
        <p:nvSpPr>
          <p:cNvPr id="80900" name="3 - Θέση αριθμού διαφάνειας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343BF10-FC52-4A59-89ED-5A6342BF2770}" type="slidenum">
              <a:rPr lang="en-US" altLang="ja-JP" smtClean="0"/>
              <a:pPr>
                <a:defRPr/>
              </a:pPr>
              <a:t>68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2 - Θέση σημειώσεων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l-GR" smtClean="0">
              <a:latin typeface="Arial" charset="0"/>
            </a:endParaRPr>
          </a:p>
        </p:txBody>
      </p:sp>
      <p:sp>
        <p:nvSpPr>
          <p:cNvPr id="88068" name="3 - Θέση αριθμού διαφάνειας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BFBD417-3351-43FD-B9E3-24D00011850B}" type="slidenum">
              <a:rPr lang="en-US" altLang="ja-JP" smtClean="0"/>
              <a:pPr>
                <a:defRPr/>
              </a:pPr>
              <a:t>69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6985C2F-4AA0-4990-885B-020344A44477}" type="slidenum">
              <a:rPr lang="en-US"/>
              <a:pPr/>
              <a:t>7</a:t>
            </a:fld>
            <a:endParaRPr lang="en-US"/>
          </a:p>
        </p:txBody>
      </p:sp>
      <p:sp>
        <p:nvSpPr>
          <p:cNvPr id="163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ct val="0"/>
              </a:spcBef>
              <a:tabLst>
                <a:tab pos="0" algn="l"/>
                <a:tab pos="966612" algn="l"/>
                <a:tab pos="1933224" algn="l"/>
                <a:tab pos="2899837" algn="l"/>
                <a:tab pos="3866449" algn="l"/>
                <a:tab pos="4833061" algn="l"/>
                <a:tab pos="5799673" algn="l"/>
                <a:tab pos="6766286" algn="l"/>
                <a:tab pos="7732898" algn="l"/>
                <a:tab pos="8699510" algn="l"/>
                <a:tab pos="9666122" algn="l"/>
                <a:tab pos="10632735" algn="l"/>
              </a:tabLst>
            </a:pPr>
            <a:endParaRPr lang="en-US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5139" tIns="49472" rIns="95139" bIns="49472" anchor="b"/>
          <a:lstStyle/>
          <a:p>
            <a:pPr algn="r">
              <a:tabLst>
                <a:tab pos="0" algn="l"/>
                <a:tab pos="966612" algn="l"/>
                <a:tab pos="1933224" algn="l"/>
                <a:tab pos="2899837" algn="l"/>
                <a:tab pos="3866449" algn="l"/>
                <a:tab pos="4833061" algn="l"/>
                <a:tab pos="5799673" algn="l"/>
                <a:tab pos="6766286" algn="l"/>
                <a:tab pos="7732898" algn="l"/>
                <a:tab pos="8699510" algn="l"/>
                <a:tab pos="9666122" algn="l"/>
                <a:tab pos="10632735" algn="l"/>
              </a:tabLst>
            </a:pPr>
            <a:fld id="{823CCD8F-59C9-4C09-A8C8-4DF62D002040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algn="r">
                <a:tabLst>
                  <a:tab pos="0" algn="l"/>
                  <a:tab pos="966612" algn="l"/>
                  <a:tab pos="1933224" algn="l"/>
                  <a:tab pos="2899837" algn="l"/>
                  <a:tab pos="3866449" algn="l"/>
                  <a:tab pos="4833061" algn="l"/>
                  <a:tab pos="5799673" algn="l"/>
                  <a:tab pos="6766286" algn="l"/>
                  <a:tab pos="7732898" algn="l"/>
                  <a:tab pos="8699510" algn="l"/>
                  <a:tab pos="9666122" algn="l"/>
                  <a:tab pos="10632735" algn="l"/>
                </a:tabLst>
              </a:pPr>
              <a:t>7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5EE29D-32E7-4108-A86D-C3330CF74FBA}" type="slidenum">
              <a:rPr lang="en-US" altLang="zh-CN" smtClean="0"/>
              <a:pPr/>
              <a:t>70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D5E6ABE-4238-47CC-A5C7-96E2B6F33153}" type="slidenum">
              <a:rPr lang="en-US"/>
              <a:pPr/>
              <a:t>8</a:t>
            </a:fld>
            <a:endParaRPr lang="en-US"/>
          </a:p>
        </p:txBody>
      </p:sp>
      <p:sp>
        <p:nvSpPr>
          <p:cNvPr id="17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ct val="0"/>
              </a:spcBef>
              <a:tabLst>
                <a:tab pos="0" algn="l"/>
                <a:tab pos="966612" algn="l"/>
                <a:tab pos="1933224" algn="l"/>
                <a:tab pos="2899837" algn="l"/>
                <a:tab pos="3866449" algn="l"/>
                <a:tab pos="4833061" algn="l"/>
                <a:tab pos="5799673" algn="l"/>
                <a:tab pos="6766286" algn="l"/>
                <a:tab pos="7732898" algn="l"/>
                <a:tab pos="8699510" algn="l"/>
                <a:tab pos="9666122" algn="l"/>
                <a:tab pos="10632735" algn="l"/>
              </a:tabLst>
            </a:pPr>
            <a:endParaRPr lang="en-US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5139" tIns="49472" rIns="95139" bIns="49472" anchor="b"/>
          <a:lstStyle/>
          <a:p>
            <a:pPr algn="r">
              <a:tabLst>
                <a:tab pos="0" algn="l"/>
                <a:tab pos="966612" algn="l"/>
                <a:tab pos="1933224" algn="l"/>
                <a:tab pos="2899837" algn="l"/>
                <a:tab pos="3866449" algn="l"/>
                <a:tab pos="4833061" algn="l"/>
                <a:tab pos="5799673" algn="l"/>
                <a:tab pos="6766286" algn="l"/>
                <a:tab pos="7732898" algn="l"/>
                <a:tab pos="8699510" algn="l"/>
                <a:tab pos="9666122" algn="l"/>
                <a:tab pos="10632735" algn="l"/>
              </a:tabLst>
            </a:pPr>
            <a:fld id="{D2D61132-B4D1-4F58-B633-A5E0474F481D}" type="slidenum">
              <a:rPr lang="en-US" sz="1300">
                <a:solidFill>
                  <a:srgbClr val="000000"/>
                </a:solidFill>
                <a:latin typeface="Calibri" pitchFamily="34" charset="0"/>
              </a:rPr>
              <a:pPr algn="r">
                <a:tabLst>
                  <a:tab pos="0" algn="l"/>
                  <a:tab pos="966612" algn="l"/>
                  <a:tab pos="1933224" algn="l"/>
                  <a:tab pos="2899837" algn="l"/>
                  <a:tab pos="3866449" algn="l"/>
                  <a:tab pos="4833061" algn="l"/>
                  <a:tab pos="5799673" algn="l"/>
                  <a:tab pos="6766286" algn="l"/>
                  <a:tab pos="7732898" algn="l"/>
                  <a:tab pos="8699510" algn="l"/>
                  <a:tab pos="9666122" algn="l"/>
                  <a:tab pos="10632735" algn="l"/>
                </a:tabLst>
              </a:pPr>
              <a:t>8</a:t>
            </a:fld>
            <a:endParaRPr lang="en-US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20C30-5F40-4A4F-8281-E2CAC5368A7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sz="2400">
                <a:latin typeface="Times New Roman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sz="2400">
                <a:latin typeface="Times New Roman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 sz="2400">
                  <a:latin typeface="Times New Roman" pitchFamily="-105" charset="0"/>
                  <a:ea typeface="ＭＳ Ｐゴシック" pitchFamily="-105" charset="-128"/>
                  <a:cs typeface="ＭＳ Ｐゴシック" pitchFamily="-105" charset="-128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 sz="2400">
                  <a:latin typeface="Times New Roman" pitchFamily="-105" charset="0"/>
                  <a:ea typeface="ＭＳ Ｐゴシック" pitchFamily="-105" charset="-128"/>
                  <a:cs typeface="ＭＳ Ｐゴシック" pitchFamily="-105" charset="-128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 sz="2400">
                  <a:latin typeface="Times New Roman" pitchFamily="-105" charset="0"/>
                  <a:ea typeface="ＭＳ Ｐゴシック" pitchFamily="-105" charset="-128"/>
                  <a:cs typeface="ＭＳ Ｐゴシック" pitchFamily="-105" charset="-128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 sz="2400">
                  <a:latin typeface="Times New Roman" pitchFamily="-105" charset="0"/>
                  <a:ea typeface="ＭＳ Ｐゴシック" pitchFamily="-105" charset="-128"/>
                  <a:cs typeface="ＭＳ Ｐゴシック" pitchFamily="-105" charset="-128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 sz="2400">
                  <a:latin typeface="Times New Roman" pitchFamily="-105" charset="0"/>
                  <a:ea typeface="ＭＳ Ｐゴシック" pitchFamily="-105" charset="-128"/>
                  <a:cs typeface="ＭＳ Ｐゴシック" pitchFamily="-105" charset="-128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 sz="2400">
                  <a:latin typeface="Times New Roman" pitchFamily="-105" charset="0"/>
                  <a:ea typeface="ＭＳ Ｐゴシック" pitchFamily="-105" charset="-128"/>
                  <a:cs typeface="ＭＳ Ｐゴシック" pitchFamily="-105" charset="-128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 sz="2400">
                  <a:latin typeface="Times New Roman" pitchFamily="-105" charset="0"/>
                  <a:ea typeface="ＭＳ Ｐゴシック" pitchFamily="-105" charset="-128"/>
                  <a:cs typeface="ＭＳ Ｐゴシック" pitchFamily="-105" charset="-128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 sz="2400">
                  <a:latin typeface="Times New Roman" pitchFamily="-105" charset="0"/>
                  <a:ea typeface="ＭＳ Ｐゴシック" pitchFamily="-105" charset="-128"/>
                  <a:cs typeface="ＭＳ Ｐゴシック" pitchFamily="-105" charset="-128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 sz="2400">
                  <a:latin typeface="Times New Roman" pitchFamily="-105" charset="0"/>
                  <a:ea typeface="ＭＳ Ｐゴシック" pitchFamily="-105" charset="-128"/>
                  <a:cs typeface="ＭＳ Ｐゴシック" pitchFamily="-105" charset="-128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ja-JP" altLang="en-US" sz="2400">
                  <a:latin typeface="Times New Roman" pitchFamily="-105" charset="0"/>
                  <a:ea typeface="ＭＳ Ｐゴシック" pitchFamily="-105" charset="-128"/>
                  <a:cs typeface="ＭＳ Ｐゴシック" pitchFamily="-105" charset="-128"/>
                </a:endParaRPr>
              </a:p>
            </p:txBody>
          </p:sp>
        </p:grpSp>
      </p:grpSp>
      <p:sp>
        <p:nvSpPr>
          <p:cNvPr id="5326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 altLang="ja-JP"/>
              <a:t>Click to edit Master title style</a:t>
            </a:r>
          </a:p>
        </p:txBody>
      </p:sp>
      <p:sp>
        <p:nvSpPr>
          <p:cNvPr id="5326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-105" charset="2"/>
              <a:buNone/>
              <a:defRPr sz="3400"/>
            </a:lvl1pPr>
          </a:lstStyle>
          <a:p>
            <a:r>
              <a:rPr lang="en-US" altLang="ja-JP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778CD-AC4D-45B6-AC68-4616A53B334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7BB15-89EF-4C35-AFB6-20ED369F00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7EAD1-62F6-463C-BFDF-51443EDC63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9B01E0E-41AB-4393-AE77-C93D1A01A6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1DEF9-5230-459F-ACA8-E40A2E3163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0087D-E629-42A0-9B97-5A674409B14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B632-7872-4BB9-B69A-0BCE46681B9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E4086-89E6-4485-A69D-2E379142370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7DE86-EC96-4518-AC4B-983E2BB2CC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2E394-149B-420A-B3EE-231D111560F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1C803-1187-4087-8806-D8E6E8F017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47CF4-65DE-4275-82E0-5DF8C1F2ADC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6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52229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 sz="2400">
                <a:latin typeface="Times New Roman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52230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sz="2400">
                <a:latin typeface="Times New Roman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52231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chemeClr val="hlink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52232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chemeClr val="hlink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52233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chemeClr val="accent2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52234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chemeClr val="hlink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52235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sz="2400">
                <a:latin typeface="Times New Roman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52236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chemeClr val="accent2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52237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chemeClr val="accent2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</p:grpSp>
      <p:sp>
        <p:nvSpPr>
          <p:cNvPr id="28677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 smtClean="0"/>
              <a:t>Click to edit Master title style</a:t>
            </a:r>
          </a:p>
        </p:txBody>
      </p:sp>
      <p:sp>
        <p:nvSpPr>
          <p:cNvPr id="28678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 smtClean="0"/>
              <a:t>Click to edit Master text styles</a:t>
            </a:r>
          </a:p>
          <a:p>
            <a:pPr lvl="1"/>
            <a:r>
              <a:rPr lang="en-US" altLang="ja-JP" dirty="0" smtClean="0"/>
              <a:t>Second level</a:t>
            </a:r>
          </a:p>
          <a:p>
            <a:pPr lvl="2"/>
            <a:r>
              <a:rPr lang="en-US" altLang="ja-JP" dirty="0" smtClean="0"/>
              <a:t>Third level</a:t>
            </a:r>
          </a:p>
          <a:p>
            <a:pPr lvl="3"/>
            <a:r>
              <a:rPr lang="en-US" altLang="ja-JP" dirty="0" smtClean="0"/>
              <a:t>Fourth level</a:t>
            </a:r>
          </a:p>
          <a:p>
            <a:pPr lvl="4"/>
            <a:r>
              <a:rPr lang="en-US" altLang="ja-JP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  <p:sldLayoutId id="2147483856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105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105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105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105" charset="0"/>
          <a:ea typeface="ＭＳ Ｐゴシック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105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105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105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10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Font typeface="Arial" pitchFamily="34" charset="0"/>
        <a:buChar char="•"/>
        <a:defRPr sz="2600">
          <a:solidFill>
            <a:schemeClr val="tx1"/>
          </a:solidFill>
          <a:latin typeface="Calibri" pitchFamily="34" charset="0"/>
          <a:ea typeface="ＭＳ Ｐゴシック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Arial" pitchFamily="34" charset="0"/>
        <a:buChar char="−"/>
        <a:defRPr sz="2600">
          <a:solidFill>
            <a:schemeClr val="tx1"/>
          </a:solidFill>
          <a:latin typeface="Calibri" pitchFamily="34" charset="0"/>
          <a:ea typeface="ＭＳ Ｐゴシック" pitchFamily="-10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Font typeface="Arial" pitchFamily="34" charset="0"/>
        <a:buChar char="•"/>
        <a:defRPr sz="2600">
          <a:solidFill>
            <a:schemeClr val="tx1"/>
          </a:solidFill>
          <a:latin typeface="Calibri" pitchFamily="34" charset="0"/>
          <a:ea typeface="ＭＳ Ｐゴシック" pitchFamily="-10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600">
          <a:solidFill>
            <a:schemeClr val="tx1"/>
          </a:solidFill>
          <a:latin typeface="Calibri" pitchFamily="34" charset="0"/>
          <a:ea typeface="ＭＳ Ｐゴシック" pitchFamily="-10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600">
          <a:solidFill>
            <a:schemeClr val="tx1"/>
          </a:solidFill>
          <a:latin typeface="Calibri" pitchFamily="34" charset="0"/>
          <a:ea typeface="ＭＳ Ｐゴシック" pitchFamily="-10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-105" charset="2"/>
        <a:buChar char="§"/>
        <a:defRPr sz="2000">
          <a:solidFill>
            <a:schemeClr val="tx1"/>
          </a:solidFill>
          <a:latin typeface="+mn-lt"/>
          <a:ea typeface="ＭＳ Ｐゴシック" pitchFamily="-105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-105" charset="2"/>
        <a:buChar char="§"/>
        <a:defRPr sz="2000">
          <a:solidFill>
            <a:schemeClr val="tx1"/>
          </a:solidFill>
          <a:latin typeface="+mn-lt"/>
          <a:ea typeface="ＭＳ Ｐゴシック" pitchFamily="-105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-105" charset="2"/>
        <a:buChar char="§"/>
        <a:defRPr sz="2000">
          <a:solidFill>
            <a:schemeClr val="tx1"/>
          </a:solidFill>
          <a:latin typeface="+mn-lt"/>
          <a:ea typeface="ＭＳ Ｐゴシック" pitchFamily="-105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-105" charset="2"/>
        <a:buChar char="§"/>
        <a:defRPr sz="2000">
          <a:solidFill>
            <a:schemeClr val="tx1"/>
          </a:solidFill>
          <a:latin typeface="+mn-lt"/>
          <a:ea typeface="ＭＳ Ｐゴシック" pitchFamily="-10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20.xml"/><Relationship Id="rId7" Type="http://schemas.openxmlformats.org/officeDocument/2006/relationships/oleObject" Target="../embeddings/oleObject12.bin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0.bin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4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8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32.xml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1.bin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0.bin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4.bin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28.bin"/><Relationship Id="rId4" Type="http://schemas.openxmlformats.org/officeDocument/2006/relationships/oleObject" Target="../embeddings/oleObject27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4.bin"/><Relationship Id="rId5" Type="http://schemas.openxmlformats.org/officeDocument/2006/relationships/oleObject" Target="../embeddings/oleObject33.bin"/><Relationship Id="rId4" Type="http://schemas.openxmlformats.org/officeDocument/2006/relationships/oleObject" Target="../embeddings/oleObject3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oleObject" Target="../embeddings/oleObject45.bin"/><Relationship Id="rId3" Type="http://schemas.openxmlformats.org/officeDocument/2006/relationships/notesSlide" Target="../notesSlides/notesSlide45.xml"/><Relationship Id="rId7" Type="http://schemas.openxmlformats.org/officeDocument/2006/relationships/oleObject" Target="../embeddings/oleObject39.bin"/><Relationship Id="rId12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8.bin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37.bin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6.bin"/><Relationship Id="rId9" Type="http://schemas.openxmlformats.org/officeDocument/2006/relationships/oleObject" Target="../embeddings/oleObject41.bin"/><Relationship Id="rId14" Type="http://schemas.openxmlformats.org/officeDocument/2006/relationships/oleObject" Target="../embeddings/oleObject46.bin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9.bin"/><Relationship Id="rId5" Type="http://schemas.openxmlformats.org/officeDocument/2006/relationships/oleObject" Target="../embeddings/oleObject48.bin"/><Relationship Id="rId4" Type="http://schemas.openxmlformats.org/officeDocument/2006/relationships/oleObject" Target="../embeddings/oleObject47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oleObject" Target="../embeddings/oleObject51.bin"/><Relationship Id="rId4" Type="http://schemas.openxmlformats.org/officeDocument/2006/relationships/image" Target="../media/image46.png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oleObject" Target="../embeddings/oleObject61.bin"/><Relationship Id="rId18" Type="http://schemas.openxmlformats.org/officeDocument/2006/relationships/oleObject" Target="../embeddings/oleObject66.bin"/><Relationship Id="rId3" Type="http://schemas.openxmlformats.org/officeDocument/2006/relationships/notesSlide" Target="../notesSlides/notesSlide65.xml"/><Relationship Id="rId21" Type="http://schemas.openxmlformats.org/officeDocument/2006/relationships/oleObject" Target="../embeddings/oleObject69.bin"/><Relationship Id="rId7" Type="http://schemas.openxmlformats.org/officeDocument/2006/relationships/oleObject" Target="../embeddings/oleObject55.bin"/><Relationship Id="rId12" Type="http://schemas.openxmlformats.org/officeDocument/2006/relationships/oleObject" Target="../embeddings/oleObject60.bin"/><Relationship Id="rId1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4.bin"/><Relationship Id="rId20" Type="http://schemas.openxmlformats.org/officeDocument/2006/relationships/oleObject" Target="../embeddings/oleObject68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54.bin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63.bin"/><Relationship Id="rId10" Type="http://schemas.openxmlformats.org/officeDocument/2006/relationships/oleObject" Target="../embeddings/oleObject58.bin"/><Relationship Id="rId19" Type="http://schemas.openxmlformats.org/officeDocument/2006/relationships/oleObject" Target="../embeddings/oleObject67.bin"/><Relationship Id="rId4" Type="http://schemas.openxmlformats.org/officeDocument/2006/relationships/oleObject" Target="../embeddings/oleObject52.bin"/><Relationship Id="rId9" Type="http://schemas.openxmlformats.org/officeDocument/2006/relationships/oleObject" Target="../embeddings/oleObject57.bin"/><Relationship Id="rId14" Type="http://schemas.openxmlformats.org/officeDocument/2006/relationships/oleObject" Target="../embeddings/oleObject62.bin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72.bin"/><Relationship Id="rId5" Type="http://schemas.openxmlformats.org/officeDocument/2006/relationships/oleObject" Target="../embeddings/oleObject71.bin"/><Relationship Id="rId4" Type="http://schemas.openxmlformats.org/officeDocument/2006/relationships/oleObject" Target="../embeddings/oleObject70.bin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jpe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8.jpeg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5" Type="http://schemas.openxmlformats.org/officeDocument/2006/relationships/oleObject" Target="../embeddings/oleObject74.bin"/><Relationship Id="rId4" Type="http://schemas.openxmlformats.org/officeDocument/2006/relationships/oleObject" Target="../embeddings/oleObject73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447800"/>
            <a:ext cx="7772400" cy="1470025"/>
          </a:xfrm>
          <a:ln/>
        </p:spPr>
        <p:txBody>
          <a:bodyPr/>
          <a:lstStyle/>
          <a:p>
            <a:pPr algn="ctr"/>
            <a:r>
              <a:rPr lang="en-US" sz="4000" dirty="0" smtClean="0"/>
              <a:t>On error and erasure correction coding for networks and deadlines</a:t>
            </a:r>
            <a:endParaRPr lang="en-US" sz="4000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295400" y="4097337"/>
            <a:ext cx="6400800" cy="22272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0000" tIns="46800" rIns="90000" bIns="46800"/>
          <a:lstStyle/>
          <a:p>
            <a:pPr marL="0" indent="0" algn="ctr">
              <a:spcBef>
                <a:spcPts val="6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/>
              <a:t>Tracey </a:t>
            </a:r>
            <a:r>
              <a:rPr lang="en-US" sz="2400" dirty="0" smtClean="0"/>
              <a:t>Ho</a:t>
            </a:r>
          </a:p>
          <a:p>
            <a:pPr marL="0" indent="0" algn="ctr">
              <a:spcBef>
                <a:spcPts val="6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/>
              <a:t>Caltech</a:t>
            </a:r>
          </a:p>
          <a:p>
            <a:pPr marL="0" indent="0" algn="ctr">
              <a:spcBef>
                <a:spcPts val="6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dirty="0" smtClean="0"/>
          </a:p>
          <a:p>
            <a:pPr marL="0" indent="0" algn="ctr">
              <a:spcBef>
                <a:spcPts val="6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/>
              <a:t>NTU, November 2011</a:t>
            </a:r>
            <a:endParaRPr lang="en-US" sz="2400" dirty="0" smtClean="0"/>
          </a:p>
          <a:p>
            <a:pPr marL="0" indent="0" algn="ctr">
              <a:spcBef>
                <a:spcPts val="6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dirty="0" smtClean="0"/>
          </a:p>
          <a:p>
            <a:pPr marL="0" indent="0" algn="ctr">
              <a:spcBef>
                <a:spcPts val="6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dirty="0" smtClean="0"/>
          </a:p>
          <a:p>
            <a:pPr marL="0" indent="0" algn="ctr">
              <a:spcBef>
                <a:spcPts val="6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dirty="0"/>
          </a:p>
          <a:p>
            <a:pPr marL="0" indent="0" algn="ctr">
              <a:spcBef>
                <a:spcPts val="6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dirty="0"/>
          </a:p>
          <a:p>
            <a:pPr marL="0" indent="0" algn="ctr">
              <a:spcBef>
                <a:spcPts val="6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Multiple-source multicast,</a:t>
            </a:r>
            <a:br>
              <a:rPr lang="en-US" dirty="0" smtClean="0"/>
            </a:br>
            <a:r>
              <a:rPr lang="en-US" dirty="0" smtClean="0"/>
              <a:t>uniform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smtClean="0"/>
              <a:t>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6629400" cy="468052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Sources with independent information</a:t>
            </a:r>
          </a:p>
          <a:p>
            <a:r>
              <a:rPr lang="en-US" dirty="0" smtClean="0"/>
              <a:t>We could partition network capacity among different sources…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But could rate be improved by coding across different sources in the network? To what extent can different sources share network capacity?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Challenge: owing to the need for coding across sources in the network and independent encoding at sources, straightforward extensions of single-source codes are suboptimal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Related work: code construction in (</a:t>
            </a:r>
            <a:r>
              <a:rPr lang="en-US" dirty="0" err="1" smtClean="0">
                <a:solidFill>
                  <a:schemeClr val="bg1"/>
                </a:solidFill>
              </a:rPr>
              <a:t>Siavoshani</a:t>
            </a:r>
            <a:r>
              <a:rPr lang="en-US" dirty="0" smtClean="0">
                <a:solidFill>
                  <a:schemeClr val="bg1"/>
                </a:solidFill>
              </a:rPr>
              <a:t>, Fragouli &amp; Diggavi 08) achieves capacity for </a:t>
            </a: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C1+C2=C</a:t>
            </a:r>
          </a:p>
          <a:p>
            <a:endParaRPr lang="en-US" dirty="0" smtClean="0"/>
          </a:p>
        </p:txBody>
      </p:sp>
      <p:sp>
        <p:nvSpPr>
          <p:cNvPr id="32" name="Oval 31"/>
          <p:cNvSpPr>
            <a:spLocks noChangeAspect="1" noChangeArrowheads="1"/>
          </p:cNvSpPr>
          <p:nvPr/>
        </p:nvSpPr>
        <p:spPr bwMode="auto">
          <a:xfrm>
            <a:off x="8776467" y="1754976"/>
            <a:ext cx="188021" cy="165370"/>
          </a:xfrm>
          <a:prstGeom prst="ellipse">
            <a:avLst/>
          </a:prstGeom>
          <a:solidFill>
            <a:srgbClr val="C5C3C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3" name="Oval 32"/>
          <p:cNvSpPr>
            <a:spLocks noChangeAspect="1" noChangeArrowheads="1"/>
          </p:cNvSpPr>
          <p:nvPr/>
        </p:nvSpPr>
        <p:spPr bwMode="auto">
          <a:xfrm>
            <a:off x="7481067" y="3507576"/>
            <a:ext cx="188021" cy="165370"/>
          </a:xfrm>
          <a:prstGeom prst="ellipse">
            <a:avLst/>
          </a:prstGeom>
          <a:solidFill>
            <a:srgbClr val="C5C3C4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721390" y="3419708"/>
            <a:ext cx="902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Sink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09667" y="161424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Source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Oval 37"/>
          <p:cNvSpPr>
            <a:spLocks noChangeAspect="1" noChangeArrowheads="1"/>
          </p:cNvSpPr>
          <p:nvPr/>
        </p:nvSpPr>
        <p:spPr bwMode="auto">
          <a:xfrm>
            <a:off x="6033267" y="1754976"/>
            <a:ext cx="188021" cy="165370"/>
          </a:xfrm>
          <a:prstGeom prst="ellipse">
            <a:avLst/>
          </a:prstGeom>
          <a:solidFill>
            <a:srgbClr val="C5C3C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40" name="Straight Arrow Connector 39"/>
          <p:cNvCxnSpPr>
            <a:endCxn id="33" idx="1"/>
          </p:cNvCxnSpPr>
          <p:nvPr/>
        </p:nvCxnSpPr>
        <p:spPr>
          <a:xfrm rot="16200000" flipH="1">
            <a:off x="5996825" y="2020017"/>
            <a:ext cx="1624418" cy="13991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2" idx="3"/>
            <a:endCxn id="33" idx="7"/>
          </p:cNvCxnSpPr>
          <p:nvPr/>
        </p:nvCxnSpPr>
        <p:spPr>
          <a:xfrm rot="5400000">
            <a:off x="7404945" y="2132737"/>
            <a:ext cx="1635666" cy="116244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6109469" y="1907378"/>
            <a:ext cx="990598" cy="53339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38" idx="5"/>
          </p:cNvCxnSpPr>
          <p:nvPr/>
        </p:nvCxnSpPr>
        <p:spPr>
          <a:xfrm rot="16200000" flipH="1">
            <a:off x="6755585" y="1334295"/>
            <a:ext cx="544648" cy="166831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2" idx="3"/>
          </p:cNvCxnSpPr>
          <p:nvPr/>
        </p:nvCxnSpPr>
        <p:spPr>
          <a:xfrm rot="5400000">
            <a:off x="8060711" y="1697485"/>
            <a:ext cx="544648" cy="9419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2" idx="3"/>
          </p:cNvCxnSpPr>
          <p:nvPr/>
        </p:nvCxnSpPr>
        <p:spPr>
          <a:xfrm rot="5400000">
            <a:off x="7679711" y="1316485"/>
            <a:ext cx="544648" cy="17039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6200000" flipH="1">
            <a:off x="6795267" y="2745576"/>
            <a:ext cx="10668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33" idx="0"/>
          </p:cNvCxnSpPr>
          <p:nvPr/>
        </p:nvCxnSpPr>
        <p:spPr>
          <a:xfrm rot="5400000">
            <a:off x="7185173" y="2830682"/>
            <a:ext cx="1066800" cy="28698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185667" y="161424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Source 1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rot="16200000" flipH="1">
            <a:off x="5996825" y="2020017"/>
            <a:ext cx="1624418" cy="13991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7404945" y="2132737"/>
            <a:ext cx="1635666" cy="116244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109469" y="1907378"/>
            <a:ext cx="990598" cy="53339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6200000" flipH="1">
            <a:off x="6755585" y="1334295"/>
            <a:ext cx="544648" cy="166831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8060711" y="1697485"/>
            <a:ext cx="544648" cy="9419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7679711" y="1316485"/>
            <a:ext cx="544648" cy="17039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6200000" flipH="1">
            <a:off x="6795267" y="2745576"/>
            <a:ext cx="10668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7185173" y="2830682"/>
            <a:ext cx="1066800" cy="28698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16200000" flipH="1">
            <a:off x="5996825" y="2001105"/>
            <a:ext cx="1624418" cy="1399135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5400000">
            <a:off x="7404945" y="2113825"/>
            <a:ext cx="1635666" cy="1162449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6109469" y="1888466"/>
            <a:ext cx="990598" cy="53339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33" idx="0"/>
          </p:cNvCxnSpPr>
          <p:nvPr/>
        </p:nvCxnSpPr>
        <p:spPr>
          <a:xfrm rot="16200000" flipH="1">
            <a:off x="6790335" y="2722833"/>
            <a:ext cx="1086688" cy="48279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5400000">
            <a:off x="8060711" y="1678573"/>
            <a:ext cx="544648" cy="941935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33" idx="0"/>
          </p:cNvCxnSpPr>
          <p:nvPr/>
        </p:nvCxnSpPr>
        <p:spPr>
          <a:xfrm rot="5400000">
            <a:off x="7186379" y="2809587"/>
            <a:ext cx="1086688" cy="309290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Multiple-source multicast,</a:t>
            </a:r>
            <a:br>
              <a:rPr lang="en-US" dirty="0" smtClean="0"/>
            </a:br>
            <a:r>
              <a:rPr lang="en-US" dirty="0" smtClean="0"/>
              <a:t>uniform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smtClean="0"/>
              <a:t>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6629400" cy="468052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Sources with independent information</a:t>
            </a:r>
          </a:p>
          <a:p>
            <a:r>
              <a:rPr lang="en-US" dirty="0" smtClean="0"/>
              <a:t>We could partition network capacity among different sources…</a:t>
            </a:r>
          </a:p>
          <a:p>
            <a:r>
              <a:rPr lang="en-US" dirty="0" smtClean="0"/>
              <a:t>But could rate be improved by coding across different sources in the network? To what extent can different sources share network capacity?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Challenge: owing to the need for coding across sources in the network and independent encoding at sources, straightforward extensions of single-source codes are suboptimal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Related work: code construction in (</a:t>
            </a:r>
            <a:r>
              <a:rPr lang="en-US" dirty="0" err="1" smtClean="0">
                <a:solidFill>
                  <a:schemeClr val="bg1"/>
                </a:solidFill>
              </a:rPr>
              <a:t>Siavoshani</a:t>
            </a:r>
            <a:r>
              <a:rPr lang="en-US" dirty="0" smtClean="0">
                <a:solidFill>
                  <a:schemeClr val="bg1"/>
                </a:solidFill>
              </a:rPr>
              <a:t>, Fragouli &amp; Diggavi 08) achieves capacity for </a:t>
            </a: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C1+C2=C</a:t>
            </a:r>
          </a:p>
          <a:p>
            <a:endParaRPr lang="en-US" dirty="0" smtClean="0"/>
          </a:p>
        </p:txBody>
      </p:sp>
      <p:sp>
        <p:nvSpPr>
          <p:cNvPr id="32" name="Oval 31"/>
          <p:cNvSpPr>
            <a:spLocks noChangeAspect="1" noChangeArrowheads="1"/>
          </p:cNvSpPr>
          <p:nvPr/>
        </p:nvSpPr>
        <p:spPr bwMode="auto">
          <a:xfrm>
            <a:off x="8776467" y="1754976"/>
            <a:ext cx="188021" cy="165370"/>
          </a:xfrm>
          <a:prstGeom prst="ellipse">
            <a:avLst/>
          </a:prstGeom>
          <a:solidFill>
            <a:srgbClr val="C5C3C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3" name="Oval 32"/>
          <p:cNvSpPr>
            <a:spLocks noChangeAspect="1" noChangeArrowheads="1"/>
          </p:cNvSpPr>
          <p:nvPr/>
        </p:nvSpPr>
        <p:spPr bwMode="auto">
          <a:xfrm>
            <a:off x="7481067" y="3507576"/>
            <a:ext cx="188021" cy="165370"/>
          </a:xfrm>
          <a:prstGeom prst="ellipse">
            <a:avLst/>
          </a:prstGeom>
          <a:solidFill>
            <a:srgbClr val="C5C3C4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721390" y="3419708"/>
            <a:ext cx="902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Sink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09667" y="161424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Source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Oval 37"/>
          <p:cNvSpPr>
            <a:spLocks noChangeAspect="1" noChangeArrowheads="1"/>
          </p:cNvSpPr>
          <p:nvPr/>
        </p:nvSpPr>
        <p:spPr bwMode="auto">
          <a:xfrm>
            <a:off x="6033267" y="1754976"/>
            <a:ext cx="188021" cy="165370"/>
          </a:xfrm>
          <a:prstGeom prst="ellipse">
            <a:avLst/>
          </a:prstGeom>
          <a:solidFill>
            <a:srgbClr val="C5C3C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40" name="Straight Arrow Connector 39"/>
          <p:cNvCxnSpPr>
            <a:endCxn id="33" idx="1"/>
          </p:cNvCxnSpPr>
          <p:nvPr/>
        </p:nvCxnSpPr>
        <p:spPr>
          <a:xfrm rot="16200000" flipH="1">
            <a:off x="5996825" y="2020017"/>
            <a:ext cx="1624418" cy="13991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2" idx="3"/>
            <a:endCxn id="33" idx="7"/>
          </p:cNvCxnSpPr>
          <p:nvPr/>
        </p:nvCxnSpPr>
        <p:spPr>
          <a:xfrm rot="5400000">
            <a:off x="7404945" y="2132737"/>
            <a:ext cx="1635666" cy="116244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6109469" y="1907378"/>
            <a:ext cx="990598" cy="53339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38" idx="5"/>
          </p:cNvCxnSpPr>
          <p:nvPr/>
        </p:nvCxnSpPr>
        <p:spPr>
          <a:xfrm rot="16200000" flipH="1">
            <a:off x="6755585" y="1334295"/>
            <a:ext cx="544648" cy="166831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2" idx="3"/>
          </p:cNvCxnSpPr>
          <p:nvPr/>
        </p:nvCxnSpPr>
        <p:spPr>
          <a:xfrm rot="5400000">
            <a:off x="8060711" y="1697485"/>
            <a:ext cx="544648" cy="9419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2" idx="3"/>
          </p:cNvCxnSpPr>
          <p:nvPr/>
        </p:nvCxnSpPr>
        <p:spPr>
          <a:xfrm rot="5400000">
            <a:off x="7679711" y="1316485"/>
            <a:ext cx="544648" cy="17039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6200000" flipH="1">
            <a:off x="6795267" y="2745576"/>
            <a:ext cx="10668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33" idx="0"/>
          </p:cNvCxnSpPr>
          <p:nvPr/>
        </p:nvCxnSpPr>
        <p:spPr>
          <a:xfrm rot="5400000">
            <a:off x="7185173" y="2830682"/>
            <a:ext cx="1066800" cy="28698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185667" y="161424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Source 1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16200000" flipH="1">
            <a:off x="5996825" y="2001105"/>
            <a:ext cx="1624418" cy="1399135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7404945" y="2113825"/>
            <a:ext cx="1635666" cy="1162449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109469" y="1888466"/>
            <a:ext cx="990598" cy="53339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H="1">
            <a:off x="6755585" y="1315383"/>
            <a:ext cx="544648" cy="1668313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8060711" y="1678573"/>
            <a:ext cx="544648" cy="941935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7679711" y="1297573"/>
            <a:ext cx="544648" cy="1703935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 flipH="1">
            <a:off x="6795267" y="2726664"/>
            <a:ext cx="1066800" cy="457200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7185173" y="2811770"/>
            <a:ext cx="1066800" cy="286989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Multiple-source multicast,</a:t>
            </a:r>
            <a:br>
              <a:rPr lang="en-US" dirty="0" smtClean="0"/>
            </a:br>
            <a:r>
              <a:rPr lang="en-US" dirty="0" smtClean="0"/>
              <a:t>uniform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smtClean="0"/>
              <a:t>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6629400" cy="468052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Sources with independent information</a:t>
            </a:r>
          </a:p>
          <a:p>
            <a:r>
              <a:rPr lang="en-US" dirty="0" smtClean="0"/>
              <a:t>We could partition network capacity among different sources…</a:t>
            </a:r>
          </a:p>
          <a:p>
            <a:r>
              <a:rPr lang="en-US" dirty="0" smtClean="0"/>
              <a:t>But could rate be improved by coding across different sources in the network? To what extent can different sources share network capacity?</a:t>
            </a:r>
          </a:p>
          <a:p>
            <a:r>
              <a:rPr lang="en-US" dirty="0" smtClean="0"/>
              <a:t>Challenge: owing to the need for coding across sources in the network and independent encoding at sources, straightforward extensions of single-source codes are suboptimal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Related work: code construction in (</a:t>
            </a:r>
            <a:r>
              <a:rPr lang="en-US" dirty="0" err="1" smtClean="0">
                <a:solidFill>
                  <a:schemeClr val="bg1"/>
                </a:solidFill>
              </a:rPr>
              <a:t>Siavoshani</a:t>
            </a:r>
            <a:r>
              <a:rPr lang="en-US" dirty="0" smtClean="0">
                <a:solidFill>
                  <a:schemeClr val="bg1"/>
                </a:solidFill>
              </a:rPr>
              <a:t>, Fragouli &amp; Diggavi 08) achieves capacity for </a:t>
            </a: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C1+C2=C</a:t>
            </a:r>
          </a:p>
          <a:p>
            <a:endParaRPr lang="en-US" dirty="0" smtClean="0"/>
          </a:p>
        </p:txBody>
      </p:sp>
      <p:sp>
        <p:nvSpPr>
          <p:cNvPr id="32" name="Oval 31"/>
          <p:cNvSpPr>
            <a:spLocks noChangeAspect="1" noChangeArrowheads="1"/>
          </p:cNvSpPr>
          <p:nvPr/>
        </p:nvSpPr>
        <p:spPr bwMode="auto">
          <a:xfrm>
            <a:off x="8776467" y="1754976"/>
            <a:ext cx="188021" cy="165370"/>
          </a:xfrm>
          <a:prstGeom prst="ellipse">
            <a:avLst/>
          </a:prstGeom>
          <a:solidFill>
            <a:srgbClr val="C5C3C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3" name="Oval 32"/>
          <p:cNvSpPr>
            <a:spLocks noChangeAspect="1" noChangeArrowheads="1"/>
          </p:cNvSpPr>
          <p:nvPr/>
        </p:nvSpPr>
        <p:spPr bwMode="auto">
          <a:xfrm>
            <a:off x="7481067" y="3507576"/>
            <a:ext cx="188021" cy="165370"/>
          </a:xfrm>
          <a:prstGeom prst="ellipse">
            <a:avLst/>
          </a:prstGeom>
          <a:solidFill>
            <a:srgbClr val="C5C3C4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721390" y="3419708"/>
            <a:ext cx="902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Sink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09667" y="161424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Source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Oval 37"/>
          <p:cNvSpPr>
            <a:spLocks noChangeAspect="1" noChangeArrowheads="1"/>
          </p:cNvSpPr>
          <p:nvPr/>
        </p:nvSpPr>
        <p:spPr bwMode="auto">
          <a:xfrm>
            <a:off x="6033267" y="1754976"/>
            <a:ext cx="188021" cy="165370"/>
          </a:xfrm>
          <a:prstGeom prst="ellipse">
            <a:avLst/>
          </a:prstGeom>
          <a:solidFill>
            <a:srgbClr val="C5C3C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40" name="Straight Arrow Connector 39"/>
          <p:cNvCxnSpPr>
            <a:endCxn id="33" idx="1"/>
          </p:cNvCxnSpPr>
          <p:nvPr/>
        </p:nvCxnSpPr>
        <p:spPr>
          <a:xfrm rot="16200000" flipH="1">
            <a:off x="5996825" y="2020017"/>
            <a:ext cx="1624418" cy="13991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2" idx="3"/>
            <a:endCxn id="33" idx="7"/>
          </p:cNvCxnSpPr>
          <p:nvPr/>
        </p:nvCxnSpPr>
        <p:spPr>
          <a:xfrm rot="5400000">
            <a:off x="7404945" y="2132737"/>
            <a:ext cx="1635666" cy="116244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6109469" y="1907378"/>
            <a:ext cx="990598" cy="53339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38" idx="5"/>
          </p:cNvCxnSpPr>
          <p:nvPr/>
        </p:nvCxnSpPr>
        <p:spPr>
          <a:xfrm rot="16200000" flipH="1">
            <a:off x="6755585" y="1334295"/>
            <a:ext cx="544648" cy="166831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2" idx="3"/>
          </p:cNvCxnSpPr>
          <p:nvPr/>
        </p:nvCxnSpPr>
        <p:spPr>
          <a:xfrm rot="5400000">
            <a:off x="8060711" y="1697485"/>
            <a:ext cx="544648" cy="9419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2" idx="3"/>
          </p:cNvCxnSpPr>
          <p:nvPr/>
        </p:nvCxnSpPr>
        <p:spPr>
          <a:xfrm rot="5400000">
            <a:off x="7679711" y="1316485"/>
            <a:ext cx="544648" cy="17039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6200000" flipH="1">
            <a:off x="6795267" y="2745576"/>
            <a:ext cx="10668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33" idx="0"/>
          </p:cNvCxnSpPr>
          <p:nvPr/>
        </p:nvCxnSpPr>
        <p:spPr>
          <a:xfrm rot="5400000">
            <a:off x="7185173" y="2830682"/>
            <a:ext cx="1066800" cy="28698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185667" y="161424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Source 1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16200000" flipH="1">
            <a:off x="5996825" y="2020017"/>
            <a:ext cx="1624418" cy="13991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7404945" y="2132737"/>
            <a:ext cx="1635666" cy="116244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109469" y="1907378"/>
            <a:ext cx="990598" cy="53339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H="1">
            <a:off x="6755585" y="1334295"/>
            <a:ext cx="544648" cy="166831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8060711" y="1697485"/>
            <a:ext cx="544648" cy="9419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7679711" y="1316485"/>
            <a:ext cx="544648" cy="17039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 flipH="1">
            <a:off x="6795267" y="2745576"/>
            <a:ext cx="10668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7185173" y="2830682"/>
            <a:ext cx="1066800" cy="28698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6200000" flipH="1">
            <a:off x="5996825" y="2001105"/>
            <a:ext cx="1624418" cy="1399135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7404945" y="2113825"/>
            <a:ext cx="1635666" cy="1162449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109469" y="1888466"/>
            <a:ext cx="990598" cy="53339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6200000" flipH="1">
            <a:off x="6755585" y="1315383"/>
            <a:ext cx="544648" cy="1668313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8060711" y="1678573"/>
            <a:ext cx="544648" cy="941935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7679711" y="1297573"/>
            <a:ext cx="544648" cy="1703935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6200000" flipH="1">
            <a:off x="6795267" y="2726664"/>
            <a:ext cx="1066800" cy="457200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7185173" y="2811770"/>
            <a:ext cx="1066800" cy="286989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Multiple-source multicast,</a:t>
            </a:r>
            <a:br>
              <a:rPr lang="en-US" dirty="0" smtClean="0"/>
            </a:br>
            <a:r>
              <a:rPr lang="en-US" dirty="0" smtClean="0"/>
              <a:t>uniform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smtClean="0"/>
              <a:t>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6629400" cy="468052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Sources with independent information</a:t>
            </a:r>
          </a:p>
          <a:p>
            <a:r>
              <a:rPr lang="en-US" dirty="0" smtClean="0"/>
              <a:t>We could partition network capacity among different sources…</a:t>
            </a:r>
          </a:p>
          <a:p>
            <a:r>
              <a:rPr lang="en-US" dirty="0" smtClean="0"/>
              <a:t>But could rate be improved by coding across different sources in the network? To what extent can different sources share network capacity?</a:t>
            </a:r>
          </a:p>
          <a:p>
            <a:r>
              <a:rPr lang="en-US" dirty="0" smtClean="0"/>
              <a:t>Challenge: owing to the need for coding across sources in the network and independent encoding at sources, straightforward extensions of single-source codes are suboptimal</a:t>
            </a:r>
          </a:p>
          <a:p>
            <a:r>
              <a:rPr lang="en-US" dirty="0" smtClean="0"/>
              <a:t>Related work: code construction in (</a:t>
            </a:r>
            <a:r>
              <a:rPr lang="en-US" dirty="0" err="1" smtClean="0"/>
              <a:t>Siavoshani</a:t>
            </a:r>
            <a:r>
              <a:rPr lang="en-US" dirty="0" smtClean="0"/>
              <a:t>, Fragouli &amp; Diggavi 08) achieves capacity for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C1+C2=C</a:t>
            </a:r>
          </a:p>
          <a:p>
            <a:endParaRPr lang="en-US" dirty="0" smtClean="0"/>
          </a:p>
        </p:txBody>
      </p:sp>
      <p:sp>
        <p:nvSpPr>
          <p:cNvPr id="32" name="Oval 31"/>
          <p:cNvSpPr>
            <a:spLocks noChangeAspect="1" noChangeArrowheads="1"/>
          </p:cNvSpPr>
          <p:nvPr/>
        </p:nvSpPr>
        <p:spPr bwMode="auto">
          <a:xfrm>
            <a:off x="8776467" y="1754976"/>
            <a:ext cx="188021" cy="165370"/>
          </a:xfrm>
          <a:prstGeom prst="ellipse">
            <a:avLst/>
          </a:prstGeom>
          <a:solidFill>
            <a:srgbClr val="C5C3C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3" name="Oval 32"/>
          <p:cNvSpPr>
            <a:spLocks noChangeAspect="1" noChangeArrowheads="1"/>
          </p:cNvSpPr>
          <p:nvPr/>
        </p:nvSpPr>
        <p:spPr bwMode="auto">
          <a:xfrm>
            <a:off x="7481067" y="3507576"/>
            <a:ext cx="188021" cy="165370"/>
          </a:xfrm>
          <a:prstGeom prst="ellipse">
            <a:avLst/>
          </a:prstGeom>
          <a:solidFill>
            <a:srgbClr val="C5C3C4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721390" y="3419708"/>
            <a:ext cx="902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Sink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09667" y="161424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Source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Oval 37"/>
          <p:cNvSpPr>
            <a:spLocks noChangeAspect="1" noChangeArrowheads="1"/>
          </p:cNvSpPr>
          <p:nvPr/>
        </p:nvSpPr>
        <p:spPr bwMode="auto">
          <a:xfrm>
            <a:off x="6033267" y="1754976"/>
            <a:ext cx="188021" cy="165370"/>
          </a:xfrm>
          <a:prstGeom prst="ellipse">
            <a:avLst/>
          </a:prstGeom>
          <a:solidFill>
            <a:srgbClr val="C5C3C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40" name="Straight Arrow Connector 39"/>
          <p:cNvCxnSpPr>
            <a:endCxn id="33" idx="1"/>
          </p:cNvCxnSpPr>
          <p:nvPr/>
        </p:nvCxnSpPr>
        <p:spPr>
          <a:xfrm rot="16200000" flipH="1">
            <a:off x="5996825" y="2020017"/>
            <a:ext cx="1624418" cy="13991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2" idx="3"/>
            <a:endCxn id="33" idx="7"/>
          </p:cNvCxnSpPr>
          <p:nvPr/>
        </p:nvCxnSpPr>
        <p:spPr>
          <a:xfrm rot="5400000">
            <a:off x="7404945" y="2132737"/>
            <a:ext cx="1635666" cy="116244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6109469" y="1907378"/>
            <a:ext cx="990598" cy="53339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38" idx="5"/>
          </p:cNvCxnSpPr>
          <p:nvPr/>
        </p:nvCxnSpPr>
        <p:spPr>
          <a:xfrm rot="16200000" flipH="1">
            <a:off x="6755585" y="1334295"/>
            <a:ext cx="544648" cy="166831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2" idx="3"/>
          </p:cNvCxnSpPr>
          <p:nvPr/>
        </p:nvCxnSpPr>
        <p:spPr>
          <a:xfrm rot="5400000">
            <a:off x="8060711" y="1697485"/>
            <a:ext cx="544648" cy="9419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2" idx="3"/>
          </p:cNvCxnSpPr>
          <p:nvPr/>
        </p:nvCxnSpPr>
        <p:spPr>
          <a:xfrm rot="5400000">
            <a:off x="7679711" y="1316485"/>
            <a:ext cx="544648" cy="17039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6200000" flipH="1">
            <a:off x="6795267" y="2745576"/>
            <a:ext cx="10668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33" idx="0"/>
          </p:cNvCxnSpPr>
          <p:nvPr/>
        </p:nvCxnSpPr>
        <p:spPr>
          <a:xfrm rot="5400000">
            <a:off x="7185173" y="2830682"/>
            <a:ext cx="1066800" cy="28698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185667" y="161424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Source 1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16200000" flipH="1">
            <a:off x="5996825" y="2020017"/>
            <a:ext cx="1624418" cy="13991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7404945" y="2132737"/>
            <a:ext cx="1635666" cy="116244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109469" y="1907378"/>
            <a:ext cx="990598" cy="53339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H="1">
            <a:off x="6755585" y="1334295"/>
            <a:ext cx="544648" cy="166831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8060711" y="1697485"/>
            <a:ext cx="544648" cy="9419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7679711" y="1316485"/>
            <a:ext cx="544648" cy="17039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 flipH="1">
            <a:off x="6795267" y="2745576"/>
            <a:ext cx="10668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7185173" y="2830682"/>
            <a:ext cx="1066800" cy="28698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6200000" flipH="1">
            <a:off x="5996825" y="2001105"/>
            <a:ext cx="1624418" cy="1399135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7404945" y="2113825"/>
            <a:ext cx="1635666" cy="1162449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109469" y="1888466"/>
            <a:ext cx="990598" cy="53339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6200000" flipH="1">
            <a:off x="6755585" y="1315383"/>
            <a:ext cx="544648" cy="1668313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8060711" y="1678573"/>
            <a:ext cx="544648" cy="941935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7679711" y="1297573"/>
            <a:ext cx="544648" cy="1703935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6200000" flipH="1">
            <a:off x="6795267" y="2726664"/>
            <a:ext cx="1066800" cy="457200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7185173" y="2811770"/>
            <a:ext cx="1066800" cy="286989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371600"/>
          </a:xfrm>
        </p:spPr>
        <p:txBody>
          <a:bodyPr>
            <a:normAutofit/>
          </a:bodyPr>
          <a:lstStyle/>
          <a:p>
            <a:r>
              <a:rPr lang="en-US" dirty="0" smtClean="0"/>
              <a:t>Capacity region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63272" cy="51453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i="1" dirty="0" smtClean="0"/>
              <a:t> </a:t>
            </a:r>
            <a:r>
              <a:rPr lang="en-US" dirty="0" smtClean="0"/>
              <a:t>= set of source nodes</a:t>
            </a:r>
          </a:p>
          <a:p>
            <a:pPr>
              <a:lnSpc>
                <a:spcPct val="90000"/>
              </a:lnSpc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baseline="-25000" dirty="0" smtClean="0"/>
              <a:t> </a:t>
            </a:r>
            <a:r>
              <a:rPr lang="en-US" dirty="0" smtClean="0"/>
              <a:t>= min cut capacity between sources in subset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dirty="0" smtClean="0"/>
              <a:t> of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i="1" dirty="0" smtClean="0"/>
              <a:t> </a:t>
            </a:r>
            <a:r>
              <a:rPr lang="en-US" dirty="0" smtClean="0"/>
              <a:t>and each sink</a:t>
            </a:r>
          </a:p>
          <a:p>
            <a:pPr>
              <a:lnSpc>
                <a:spcPct val="90000"/>
              </a:lnSpc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>= rate from the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baseline="30000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baseline="30000" dirty="0" smtClean="0"/>
              <a:t> </a:t>
            </a:r>
            <a:r>
              <a:rPr lang="en-US" dirty="0" smtClean="0"/>
              <a:t>source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Theorem</a:t>
            </a:r>
            <a:r>
              <a:rPr lang="en-US" dirty="0" smtClean="0"/>
              <a:t>: The capacity region (coherent &amp; non-coherent) under any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smtClean="0"/>
              <a:t> link errors is given by the cut set bounds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Example: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z = 1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≤ m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-2z =1</a:t>
            </a:r>
          </a:p>
          <a:p>
            <a:pPr lvl="1">
              <a:lnSpc>
                <a:spcPct val="90000"/>
              </a:lnSpc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≤ m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-2z = 1</a:t>
            </a:r>
          </a:p>
          <a:p>
            <a:pPr lvl="1">
              <a:lnSpc>
                <a:spcPct val="90000"/>
              </a:lnSpc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(r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+ r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≤ m -2z = 2)</a:t>
            </a:r>
            <a:endParaRPr lang="en-US" dirty="0" smtClean="0"/>
          </a:p>
          <a:p>
            <a:pPr lvl="1">
              <a:lnSpc>
                <a:spcPct val="90000"/>
              </a:lnSpc>
            </a:pPr>
            <a:endParaRPr lang="en-US" i="1" dirty="0" smtClean="0"/>
          </a:p>
          <a:p>
            <a:pPr lvl="1">
              <a:lnSpc>
                <a:spcPct val="90000"/>
              </a:lnSpc>
            </a:pPr>
            <a:endParaRPr lang="en-US" i="1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  <a:buNone/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dirty="0" smtClean="0">
              <a:cs typeface="Times New Roman" pitchFamily="18" charset="0"/>
            </a:endParaRPr>
          </a:p>
        </p:txBody>
      </p:sp>
      <p:graphicFrame>
        <p:nvGraphicFramePr>
          <p:cNvPr id="1026" name="Object 69"/>
          <p:cNvGraphicFramePr>
            <a:graphicFrameLocks noChangeAspect="1"/>
          </p:cNvGraphicFramePr>
          <p:nvPr/>
        </p:nvGraphicFramePr>
        <p:xfrm>
          <a:off x="1454439" y="4005064"/>
          <a:ext cx="2927263" cy="681608"/>
        </p:xfrm>
        <a:graphic>
          <a:graphicData uri="http://schemas.openxmlformats.org/presentationml/2006/ole">
            <p:oleObj spid="_x0000_s730114" name="Equation" r:id="rId4" imgW="1473120" imgH="342720" progId="Equation.3">
              <p:embed/>
            </p:oleObj>
          </a:graphicData>
        </a:graphic>
      </p:graphicFrame>
      <p:sp>
        <p:nvSpPr>
          <p:cNvPr id="22" name="Oval 21"/>
          <p:cNvSpPr>
            <a:spLocks noChangeAspect="1" noChangeArrowheads="1"/>
          </p:cNvSpPr>
          <p:nvPr/>
        </p:nvSpPr>
        <p:spPr bwMode="auto">
          <a:xfrm>
            <a:off x="6170749" y="4721860"/>
            <a:ext cx="201451" cy="165370"/>
          </a:xfrm>
          <a:prstGeom prst="ellipse">
            <a:avLst/>
          </a:prstGeom>
          <a:solidFill>
            <a:srgbClr val="C5C3C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>
            <a:spLocks noChangeAspect="1" noChangeArrowheads="1"/>
          </p:cNvSpPr>
          <p:nvPr/>
        </p:nvSpPr>
        <p:spPr bwMode="auto">
          <a:xfrm>
            <a:off x="4875349" y="6474460"/>
            <a:ext cx="201451" cy="165370"/>
          </a:xfrm>
          <a:prstGeom prst="ellipse">
            <a:avLst/>
          </a:prstGeom>
          <a:solidFill>
            <a:srgbClr val="C5C3C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07397" y="6348120"/>
            <a:ext cx="967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Sink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03949" y="458112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Source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>
            <a:spLocks noChangeAspect="1" noChangeArrowheads="1"/>
          </p:cNvSpPr>
          <p:nvPr/>
        </p:nvSpPr>
        <p:spPr bwMode="auto">
          <a:xfrm>
            <a:off x="3427549" y="4721860"/>
            <a:ext cx="201451" cy="165370"/>
          </a:xfrm>
          <a:prstGeom prst="ellipse">
            <a:avLst/>
          </a:prstGeom>
          <a:solidFill>
            <a:srgbClr val="C5C3C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/>
          <p:cNvCxnSpPr>
            <a:endCxn id="23" idx="1"/>
          </p:cNvCxnSpPr>
          <p:nvPr/>
        </p:nvCxnSpPr>
        <p:spPr>
          <a:xfrm rot="16200000" flipH="1">
            <a:off x="3392091" y="4985918"/>
            <a:ext cx="1624418" cy="1401102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2" idx="3"/>
            <a:endCxn id="23" idx="7"/>
          </p:cNvCxnSpPr>
          <p:nvPr/>
        </p:nvCxnSpPr>
        <p:spPr>
          <a:xfrm rot="5400000">
            <a:off x="4805942" y="5104369"/>
            <a:ext cx="1635666" cy="1152953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503751" y="4874262"/>
            <a:ext cx="990598" cy="533398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6" idx="5"/>
          </p:cNvCxnSpPr>
          <p:nvPr/>
        </p:nvCxnSpPr>
        <p:spPr>
          <a:xfrm rot="16200000" flipH="1">
            <a:off x="4155599" y="4306911"/>
            <a:ext cx="544648" cy="1656850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2" idx="3"/>
          </p:cNvCxnSpPr>
          <p:nvPr/>
        </p:nvCxnSpPr>
        <p:spPr>
          <a:xfrm rot="5400000">
            <a:off x="5455976" y="4663385"/>
            <a:ext cx="544648" cy="943902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2" idx="3"/>
          </p:cNvCxnSpPr>
          <p:nvPr/>
        </p:nvCxnSpPr>
        <p:spPr>
          <a:xfrm rot="5400000">
            <a:off x="5074976" y="4282385"/>
            <a:ext cx="544648" cy="1705902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6200000" flipH="1">
            <a:off x="4189549" y="5712460"/>
            <a:ext cx="1066800" cy="457200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3" idx="0"/>
          </p:cNvCxnSpPr>
          <p:nvPr/>
        </p:nvCxnSpPr>
        <p:spPr>
          <a:xfrm rot="5400000">
            <a:off x="4582812" y="5800923"/>
            <a:ext cx="1066800" cy="280274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579949" y="458112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Source 1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371600"/>
          </a:xfrm>
        </p:spPr>
        <p:txBody>
          <a:bodyPr>
            <a:normAutofit/>
          </a:bodyPr>
          <a:lstStyle/>
          <a:p>
            <a:r>
              <a:rPr lang="en-US" dirty="0" smtClean="0"/>
              <a:t>Capacity region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63272" cy="51453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i="1" dirty="0" smtClean="0"/>
              <a:t> </a:t>
            </a:r>
            <a:r>
              <a:rPr lang="en-US" dirty="0" smtClean="0"/>
              <a:t>= set of source nodes</a:t>
            </a:r>
          </a:p>
          <a:p>
            <a:pPr>
              <a:lnSpc>
                <a:spcPct val="90000"/>
              </a:lnSpc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baseline="-25000" dirty="0" smtClean="0"/>
              <a:t> </a:t>
            </a:r>
            <a:r>
              <a:rPr lang="en-US" dirty="0" smtClean="0"/>
              <a:t>= min cut capacity between sources in subset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dirty="0" smtClean="0"/>
              <a:t> of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i="1" dirty="0" smtClean="0"/>
              <a:t> </a:t>
            </a:r>
            <a:r>
              <a:rPr lang="en-US" dirty="0" smtClean="0"/>
              <a:t>and each sink</a:t>
            </a:r>
          </a:p>
          <a:p>
            <a:pPr>
              <a:lnSpc>
                <a:spcPct val="90000"/>
              </a:lnSpc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>= rate from the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baseline="30000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baseline="30000" dirty="0" smtClean="0"/>
              <a:t> </a:t>
            </a:r>
            <a:r>
              <a:rPr lang="en-US" dirty="0" smtClean="0"/>
              <a:t>source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Theorem</a:t>
            </a:r>
            <a:r>
              <a:rPr lang="en-US" dirty="0" smtClean="0"/>
              <a:t>: The capacity region (coherent &amp; non-coherent) under any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smtClean="0"/>
              <a:t> link errors is given by the cut set bounds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Example: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z = 1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≤ m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-2z =1</a:t>
            </a:r>
          </a:p>
          <a:p>
            <a:pPr lvl="1">
              <a:lnSpc>
                <a:spcPct val="90000"/>
              </a:lnSpc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≤ m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-2z = 1</a:t>
            </a:r>
          </a:p>
          <a:p>
            <a:pPr lvl="1">
              <a:lnSpc>
                <a:spcPct val="90000"/>
              </a:lnSpc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(r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+ r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≤ m -2z = 2)</a:t>
            </a:r>
            <a:endParaRPr lang="en-US" dirty="0" smtClean="0"/>
          </a:p>
          <a:p>
            <a:pPr lvl="1">
              <a:lnSpc>
                <a:spcPct val="90000"/>
              </a:lnSpc>
            </a:pPr>
            <a:endParaRPr lang="en-US" i="1" dirty="0" smtClean="0"/>
          </a:p>
          <a:p>
            <a:pPr lvl="1">
              <a:lnSpc>
                <a:spcPct val="90000"/>
              </a:lnSpc>
            </a:pPr>
            <a:endParaRPr lang="en-US" i="1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  <a:buNone/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dirty="0" smtClean="0">
              <a:cs typeface="Times New Roman" pitchFamily="18" charset="0"/>
            </a:endParaRPr>
          </a:p>
        </p:txBody>
      </p:sp>
      <p:graphicFrame>
        <p:nvGraphicFramePr>
          <p:cNvPr id="1026" name="Object 69"/>
          <p:cNvGraphicFramePr>
            <a:graphicFrameLocks noChangeAspect="1"/>
          </p:cNvGraphicFramePr>
          <p:nvPr/>
        </p:nvGraphicFramePr>
        <p:xfrm>
          <a:off x="1454439" y="4005064"/>
          <a:ext cx="2927263" cy="681608"/>
        </p:xfrm>
        <a:graphic>
          <a:graphicData uri="http://schemas.openxmlformats.org/presentationml/2006/ole">
            <p:oleObj spid="_x0000_s731138" name="Equation" r:id="rId4" imgW="1473120" imgH="342720" progId="Equation.3">
              <p:embed/>
            </p:oleObj>
          </a:graphicData>
        </a:graphic>
      </p:graphicFrame>
      <p:sp>
        <p:nvSpPr>
          <p:cNvPr id="22" name="Oval 21"/>
          <p:cNvSpPr>
            <a:spLocks noChangeAspect="1" noChangeArrowheads="1"/>
          </p:cNvSpPr>
          <p:nvPr/>
        </p:nvSpPr>
        <p:spPr bwMode="auto">
          <a:xfrm>
            <a:off x="6170749" y="4721860"/>
            <a:ext cx="201451" cy="165370"/>
          </a:xfrm>
          <a:prstGeom prst="ellipse">
            <a:avLst/>
          </a:prstGeom>
          <a:solidFill>
            <a:srgbClr val="C5C3C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>
            <a:spLocks noChangeAspect="1" noChangeArrowheads="1"/>
          </p:cNvSpPr>
          <p:nvPr/>
        </p:nvSpPr>
        <p:spPr bwMode="auto">
          <a:xfrm>
            <a:off x="4875349" y="6474460"/>
            <a:ext cx="201451" cy="165370"/>
          </a:xfrm>
          <a:prstGeom prst="ellipse">
            <a:avLst/>
          </a:prstGeom>
          <a:solidFill>
            <a:srgbClr val="C5C3C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07397" y="6348120"/>
            <a:ext cx="967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Sink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03949" y="458112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Source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>
            <a:spLocks noChangeAspect="1" noChangeArrowheads="1"/>
          </p:cNvSpPr>
          <p:nvPr/>
        </p:nvSpPr>
        <p:spPr bwMode="auto">
          <a:xfrm>
            <a:off x="3427549" y="4721860"/>
            <a:ext cx="201451" cy="165370"/>
          </a:xfrm>
          <a:prstGeom prst="ellipse">
            <a:avLst/>
          </a:prstGeom>
          <a:solidFill>
            <a:srgbClr val="C5C3C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/>
          <p:cNvCxnSpPr>
            <a:endCxn id="23" idx="1"/>
          </p:cNvCxnSpPr>
          <p:nvPr/>
        </p:nvCxnSpPr>
        <p:spPr>
          <a:xfrm rot="16200000" flipH="1">
            <a:off x="3392091" y="4985918"/>
            <a:ext cx="1624418" cy="1401102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2" idx="3"/>
            <a:endCxn id="23" idx="7"/>
          </p:cNvCxnSpPr>
          <p:nvPr/>
        </p:nvCxnSpPr>
        <p:spPr>
          <a:xfrm rot="5400000">
            <a:off x="4805942" y="5104369"/>
            <a:ext cx="1635666" cy="1152953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503751" y="4874262"/>
            <a:ext cx="990598" cy="533398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6" idx="5"/>
          </p:cNvCxnSpPr>
          <p:nvPr/>
        </p:nvCxnSpPr>
        <p:spPr>
          <a:xfrm rot="16200000" flipH="1">
            <a:off x="4155599" y="4306911"/>
            <a:ext cx="544648" cy="1656850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2" idx="3"/>
          </p:cNvCxnSpPr>
          <p:nvPr/>
        </p:nvCxnSpPr>
        <p:spPr>
          <a:xfrm rot="5400000">
            <a:off x="5455976" y="4663385"/>
            <a:ext cx="544648" cy="943902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2" idx="3"/>
          </p:cNvCxnSpPr>
          <p:nvPr/>
        </p:nvCxnSpPr>
        <p:spPr>
          <a:xfrm rot="5400000">
            <a:off x="5074976" y="4282385"/>
            <a:ext cx="544648" cy="1705902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6200000" flipH="1">
            <a:off x="4189549" y="5712460"/>
            <a:ext cx="1066800" cy="457200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3" idx="0"/>
          </p:cNvCxnSpPr>
          <p:nvPr/>
        </p:nvCxnSpPr>
        <p:spPr>
          <a:xfrm rot="5400000">
            <a:off x="4582812" y="5800923"/>
            <a:ext cx="1066800" cy="280274"/>
          </a:xfrm>
          <a:prstGeom prst="straightConnector1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579949" y="458112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Source 1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rot="16200000" flipH="1">
            <a:off x="3379239" y="5013566"/>
            <a:ext cx="1624418" cy="13991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4787359" y="5126286"/>
            <a:ext cx="1635666" cy="116244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491883" y="4900927"/>
            <a:ext cx="990598" cy="53339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6200000" flipH="1">
            <a:off x="4137999" y="4327844"/>
            <a:ext cx="544648" cy="166831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>
            <a:off x="5443125" y="4691034"/>
            <a:ext cx="544648" cy="9419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>
            <a:off x="5062125" y="4310034"/>
            <a:ext cx="544648" cy="17039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16200000" flipH="1">
            <a:off x="4177681" y="5739125"/>
            <a:ext cx="10668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>
            <a:off x="4567587" y="5824231"/>
            <a:ext cx="1066800" cy="28698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6200000" flipH="1">
            <a:off x="3379239" y="5013566"/>
            <a:ext cx="1624418" cy="13991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5400000">
            <a:off x="4787359" y="5126286"/>
            <a:ext cx="1635666" cy="116244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3491883" y="4900927"/>
            <a:ext cx="990598" cy="53339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6200000" flipH="1">
            <a:off x="4137999" y="4327844"/>
            <a:ext cx="544648" cy="166831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5400000">
            <a:off x="5443125" y="4691034"/>
            <a:ext cx="544648" cy="9419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5400000">
            <a:off x="5062125" y="4310034"/>
            <a:ext cx="544648" cy="17039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6200000" flipH="1">
            <a:off x="4177681" y="5739125"/>
            <a:ext cx="10668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4567587" y="5824231"/>
            <a:ext cx="1066800" cy="28698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16200000" flipH="1">
            <a:off x="3379239" y="4994654"/>
            <a:ext cx="1624418" cy="1399135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4787359" y="5107374"/>
            <a:ext cx="1635666" cy="1162449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3491883" y="4882015"/>
            <a:ext cx="990598" cy="53339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16200000" flipH="1">
            <a:off x="4137999" y="4308932"/>
            <a:ext cx="544648" cy="1668313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5400000">
            <a:off x="5443125" y="4672122"/>
            <a:ext cx="544648" cy="941935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5400000">
            <a:off x="5062125" y="4291122"/>
            <a:ext cx="544648" cy="1703935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6200000" flipH="1">
            <a:off x="4177681" y="5720213"/>
            <a:ext cx="1066800" cy="457200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5400000">
            <a:off x="4567587" y="5805319"/>
            <a:ext cx="1066800" cy="286989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 bwMode="auto">
          <a:xfrm>
            <a:off x="5868144" y="5425770"/>
            <a:ext cx="298782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kern="0" dirty="0" smtClean="0">
                <a:latin typeface="Calibri" pitchFamily="34" charset="0"/>
                <a:cs typeface="Calibri" pitchFamily="34" charset="0"/>
              </a:rPr>
              <a:t>Redundant capacity is completely shared!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Achievable constructions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Probabilistic construction, joint decoding of multiple sources</a:t>
            </a:r>
          </a:p>
          <a:p>
            <a:pPr lvl="1"/>
            <a:r>
              <a:rPr lang="en-US" dirty="0" smtClean="0"/>
              <a:t>Requires a different distance metric for decoding than single source multicast decoding metric from </a:t>
            </a:r>
            <a:r>
              <a:rPr lang="en-US" dirty="0" smtClean="0">
                <a:solidFill>
                  <a:srgbClr val="000000"/>
                </a:solidFill>
                <a:cs typeface="Calibri" pitchFamily="34" charset="0"/>
              </a:rPr>
              <a:t>Koetter &amp; Kschischang 08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Gabidulin</a:t>
            </a:r>
            <a:r>
              <a:rPr lang="en-US" dirty="0" smtClean="0"/>
              <a:t> codes in nested finite fields, successive decoding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457200"/>
            <a:ext cx="8229600" cy="1027113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altLang="zh-CN" sz="4000" kern="0" dirty="0" smtClean="0">
                <a:latin typeface="Calibri" pitchFamily="34" charset="0"/>
                <a:cs typeface="Arial" charset="0"/>
              </a:rPr>
              <a:t>Background - </a:t>
            </a:r>
            <a:r>
              <a:rPr lang="en-US" altLang="zh-CN" sz="4000" kern="0" dirty="0" err="1" smtClean="0">
                <a:latin typeface="Calibri" pitchFamily="34" charset="0"/>
                <a:cs typeface="Arial" charset="0"/>
              </a:rPr>
              <a:t>Gabidulin</a:t>
            </a:r>
            <a:r>
              <a:rPr lang="en-US" altLang="zh-CN" sz="4000" kern="0" dirty="0" smtClean="0">
                <a:latin typeface="Calibri" pitchFamily="34" charset="0"/>
                <a:cs typeface="Arial" charset="0"/>
              </a:rPr>
              <a:t> codes</a:t>
            </a:r>
            <a:endParaRPr lang="en-US" altLang="zh-CN" sz="4000" kern="0" dirty="0">
              <a:latin typeface="Calibri" pitchFamily="34" charset="0"/>
              <a:cs typeface="Arial" charset="0"/>
            </a:endParaRPr>
          </a:p>
        </p:txBody>
      </p:sp>
      <p:sp>
        <p:nvSpPr>
          <p:cNvPr id="3" name="14 - Ορθογώνιο"/>
          <p:cNvSpPr>
            <a:spLocks noChangeArrowheads="1"/>
          </p:cNvSpPr>
          <p:nvPr/>
        </p:nvSpPr>
        <p:spPr bwMode="auto">
          <a:xfrm>
            <a:off x="2143125" y="2083531"/>
            <a:ext cx="5040313" cy="1547813"/>
          </a:xfrm>
          <a:prstGeom prst="rect">
            <a:avLst/>
          </a:prstGeom>
          <a:noFill/>
          <a:ln w="317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928688" y="2488344"/>
            <a:ext cx="1428750" cy="708025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4000" dirty="0" smtClean="0">
                <a:latin typeface="Calibri" pitchFamily="34" charset="0"/>
              </a:rPr>
              <a:t>M </a:t>
            </a:r>
            <a:r>
              <a:rPr lang="en-US" altLang="zh-CN" sz="4000" dirty="0">
                <a:latin typeface="Calibri" pitchFamily="34" charset="0"/>
              </a:rPr>
              <a:t>=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297363" y="2488344"/>
          <a:ext cx="631825" cy="676275"/>
        </p:xfrm>
        <a:graphic>
          <a:graphicData uri="http://schemas.openxmlformats.org/presentationml/2006/ole">
            <p:oleObj spid="_x0000_s732162" name="Εξίσωση" r:id="rId4" imgW="215640" imgH="253800" progId="Equation.3">
              <p:embed/>
            </p:oleObj>
          </a:graphicData>
        </a:graphic>
      </p:graphicFrame>
      <p:sp>
        <p:nvSpPr>
          <p:cNvPr id="27" name="AutoShape 14"/>
          <p:cNvSpPr>
            <a:spLocks/>
          </p:cNvSpPr>
          <p:nvPr/>
        </p:nvSpPr>
        <p:spPr bwMode="auto">
          <a:xfrm>
            <a:off x="7286625" y="2083531"/>
            <a:ext cx="285750" cy="1547813"/>
          </a:xfrm>
          <a:prstGeom prst="rightBrace">
            <a:avLst>
              <a:gd name="adj1" fmla="val 36638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28" name="27 - TextBox"/>
          <p:cNvSpPr txBox="1"/>
          <p:nvPr/>
        </p:nvSpPr>
        <p:spPr bwMode="auto">
          <a:xfrm>
            <a:off x="4410075" y="1148494"/>
            <a:ext cx="633413" cy="554037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n-US" sz="3000" kern="0" dirty="0">
                <a:latin typeface="Calibri" pitchFamily="34" charset="0"/>
                <a:cs typeface="Calibri" pitchFamily="34" charset="0"/>
              </a:rPr>
              <a:t>n</a:t>
            </a:r>
          </a:p>
        </p:txBody>
      </p:sp>
      <p:sp>
        <p:nvSpPr>
          <p:cNvPr id="29" name="28 - TextBox"/>
          <p:cNvSpPr txBox="1"/>
          <p:nvPr/>
        </p:nvSpPr>
        <p:spPr bwMode="auto">
          <a:xfrm>
            <a:off x="7581900" y="2559781"/>
            <a:ext cx="1562100" cy="554038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n-US" sz="3000" kern="0" dirty="0" smtClean="0">
                <a:latin typeface="Calibri" pitchFamily="34" charset="0"/>
                <a:cs typeface="Calibri" pitchFamily="34" charset="0"/>
              </a:rPr>
              <a:t>r</a:t>
            </a:r>
            <a:endParaRPr lang="en-US" sz="3000" kern="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3143250" y="2488344"/>
            <a:ext cx="1428750" cy="708025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4000" dirty="0" smtClean="0">
                <a:latin typeface="Calibri" pitchFamily="34" charset="0"/>
              </a:rPr>
              <a:t>M </a:t>
            </a:r>
            <a:r>
              <a:rPr lang="en-US" altLang="zh-CN" sz="4000" dirty="0">
                <a:latin typeface="Calibri" pitchFamily="34" charset="0"/>
              </a:rPr>
              <a:t>=</a:t>
            </a:r>
          </a:p>
        </p:txBody>
      </p:sp>
      <p:graphicFrame>
        <p:nvGraphicFramePr>
          <p:cNvPr id="50181" name="Object 7"/>
          <p:cNvGraphicFramePr>
            <a:graphicFrameLocks noChangeAspect="1"/>
          </p:cNvGraphicFramePr>
          <p:nvPr/>
        </p:nvGraphicFramePr>
        <p:xfrm>
          <a:off x="4330700" y="2564544"/>
          <a:ext cx="669925" cy="709612"/>
        </p:xfrm>
        <a:graphic>
          <a:graphicData uri="http://schemas.openxmlformats.org/presentationml/2006/ole">
            <p:oleObj spid="_x0000_s732163" name="Εξίσωση" r:id="rId5" imgW="228600" imgH="266400" progId="Equation.3">
              <p:embed/>
            </p:oleObj>
          </a:graphicData>
        </a:graphic>
      </p:graphicFrame>
      <p:sp>
        <p:nvSpPr>
          <p:cNvPr id="37" name="14 - Ορθογώνιο"/>
          <p:cNvSpPr>
            <a:spLocks noChangeArrowheads="1"/>
          </p:cNvSpPr>
          <p:nvPr/>
        </p:nvSpPr>
        <p:spPr bwMode="auto">
          <a:xfrm>
            <a:off x="4357688" y="2083531"/>
            <a:ext cx="571500" cy="1547813"/>
          </a:xfrm>
          <a:prstGeom prst="rect">
            <a:avLst/>
          </a:prstGeom>
          <a:noFill/>
          <a:ln w="317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41" name="40 - TextBox"/>
          <p:cNvSpPr txBox="1"/>
          <p:nvPr/>
        </p:nvSpPr>
        <p:spPr bwMode="auto">
          <a:xfrm>
            <a:off x="4460875" y="1202469"/>
            <a:ext cx="539750" cy="554037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n-US" sz="3000" kern="0" dirty="0">
                <a:latin typeface="Calibri" pitchFamily="34" charset="0"/>
                <a:cs typeface="Calibri" pitchFamily="34" charset="0"/>
              </a:rPr>
              <a:t>1</a:t>
            </a:r>
          </a:p>
        </p:txBody>
      </p:sp>
      <p:sp>
        <p:nvSpPr>
          <p:cNvPr id="42" name="AutoShape 15"/>
          <p:cNvSpPr>
            <a:spLocks/>
          </p:cNvSpPr>
          <p:nvPr/>
        </p:nvSpPr>
        <p:spPr bwMode="auto">
          <a:xfrm rot="16200000">
            <a:off x="4462463" y="1524731"/>
            <a:ext cx="360362" cy="573088"/>
          </a:xfrm>
          <a:prstGeom prst="rightBrace">
            <a:avLst>
              <a:gd name="adj1" fmla="val 20004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43" name="AutoShape 14"/>
          <p:cNvSpPr>
            <a:spLocks/>
          </p:cNvSpPr>
          <p:nvPr/>
        </p:nvSpPr>
        <p:spPr bwMode="auto">
          <a:xfrm>
            <a:off x="5072063" y="2083531"/>
            <a:ext cx="285750" cy="1547813"/>
          </a:xfrm>
          <a:prstGeom prst="rightBrace">
            <a:avLst>
              <a:gd name="adj1" fmla="val 36638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44" name="43 - TextBox"/>
          <p:cNvSpPr txBox="1"/>
          <p:nvPr/>
        </p:nvSpPr>
        <p:spPr bwMode="auto">
          <a:xfrm>
            <a:off x="5367338" y="2559781"/>
            <a:ext cx="1133475" cy="554038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n-US" sz="3000" kern="0" dirty="0" smtClean="0">
                <a:latin typeface="Calibri" pitchFamily="34" charset="0"/>
                <a:cs typeface="Calibri" pitchFamily="34" charset="0"/>
              </a:rPr>
              <a:t>r</a:t>
            </a:r>
            <a:endParaRPr lang="en-US" sz="3000" kern="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" name="AutoShape 15"/>
          <p:cNvSpPr>
            <a:spLocks/>
          </p:cNvSpPr>
          <p:nvPr/>
        </p:nvSpPr>
        <p:spPr bwMode="auto">
          <a:xfrm rot="16200000">
            <a:off x="4483101" y="-712057"/>
            <a:ext cx="360362" cy="5040313"/>
          </a:xfrm>
          <a:prstGeom prst="rightBrace">
            <a:avLst>
              <a:gd name="adj1" fmla="val 20009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27" grpId="0" animBg="1"/>
      <p:bldP spid="28" grpId="0" animBg="1"/>
      <p:bldP spid="29" grpId="0" animBg="1"/>
      <p:bldP spid="38" grpId="0"/>
      <p:bldP spid="37" grpId="0" animBg="1"/>
      <p:bldP spid="41" grpId="0" animBg="1"/>
      <p:bldP spid="42" grpId="0" animBg="1"/>
      <p:bldP spid="43" grpId="0" animBg="1"/>
      <p:bldP spid="44" grpId="0" animBg="1"/>
      <p:bldP spid="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3214688" y="2485802"/>
            <a:ext cx="1428750" cy="708025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4000" dirty="0" smtClean="0">
                <a:latin typeface="Calibri" pitchFamily="34" charset="0"/>
              </a:rPr>
              <a:t>M </a:t>
            </a:r>
            <a:r>
              <a:rPr lang="en-US" altLang="zh-CN" sz="4000" dirty="0">
                <a:latin typeface="Calibri" pitchFamily="34" charset="0"/>
              </a:rPr>
              <a:t>=</a:t>
            </a:r>
          </a:p>
        </p:txBody>
      </p:sp>
      <p:sp>
        <p:nvSpPr>
          <p:cNvPr id="45" name="AutoShape 14"/>
          <p:cNvSpPr>
            <a:spLocks/>
          </p:cNvSpPr>
          <p:nvPr/>
        </p:nvSpPr>
        <p:spPr bwMode="auto">
          <a:xfrm>
            <a:off x="5072063" y="2080989"/>
            <a:ext cx="285750" cy="1547813"/>
          </a:xfrm>
          <a:prstGeom prst="rightBrace">
            <a:avLst>
              <a:gd name="adj1" fmla="val 36638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46" name="45 - TextBox"/>
          <p:cNvSpPr txBox="1"/>
          <p:nvPr/>
        </p:nvSpPr>
        <p:spPr bwMode="auto">
          <a:xfrm>
            <a:off x="5282200" y="2739984"/>
            <a:ext cx="1062038" cy="55403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n-US" sz="3000" kern="0" dirty="0" smtClean="0">
                <a:latin typeface="Calibri" pitchFamily="34" charset="0"/>
                <a:cs typeface="Calibri" pitchFamily="34" charset="0"/>
              </a:rPr>
              <a:t>r</a:t>
            </a:r>
            <a:endParaRPr lang="en-US" sz="3000" kern="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7" name="Object 7"/>
          <p:cNvGraphicFramePr>
            <a:graphicFrameLocks noChangeAspect="1"/>
          </p:cNvGraphicFramePr>
          <p:nvPr/>
        </p:nvGraphicFramePr>
        <p:xfrm>
          <a:off x="4330700" y="2562002"/>
          <a:ext cx="669925" cy="709612"/>
        </p:xfrm>
        <a:graphic>
          <a:graphicData uri="http://schemas.openxmlformats.org/presentationml/2006/ole">
            <p:oleObj spid="_x0000_s733186" name="Εξίσωση" r:id="rId4" imgW="228600" imgH="266400" progId="Equation.3">
              <p:embed/>
            </p:oleObj>
          </a:graphicData>
        </a:graphic>
      </p:graphicFrame>
      <p:sp>
        <p:nvSpPr>
          <p:cNvPr id="48" name="47 - TextBox"/>
          <p:cNvSpPr txBox="1"/>
          <p:nvPr/>
        </p:nvSpPr>
        <p:spPr bwMode="auto">
          <a:xfrm>
            <a:off x="4460875" y="1199927"/>
            <a:ext cx="539750" cy="554037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n-US" sz="3000" kern="0" dirty="0">
                <a:latin typeface="Calibri" pitchFamily="34" charset="0"/>
                <a:cs typeface="Calibri" pitchFamily="34" charset="0"/>
              </a:rPr>
              <a:t>1</a:t>
            </a:r>
          </a:p>
        </p:txBody>
      </p:sp>
      <p:sp>
        <p:nvSpPr>
          <p:cNvPr id="42" name="14 - Ορθογώνιο"/>
          <p:cNvSpPr>
            <a:spLocks noChangeArrowheads="1"/>
          </p:cNvSpPr>
          <p:nvPr/>
        </p:nvSpPr>
        <p:spPr bwMode="auto">
          <a:xfrm>
            <a:off x="4357688" y="2080989"/>
            <a:ext cx="571500" cy="1547813"/>
          </a:xfrm>
          <a:prstGeom prst="rect">
            <a:avLst/>
          </a:prstGeom>
          <a:noFill/>
          <a:ln w="317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grpSp>
        <p:nvGrpSpPr>
          <p:cNvPr id="2" name="59 - Ομάδα"/>
          <p:cNvGrpSpPr>
            <a:grpSpLocks/>
          </p:cNvGrpSpPr>
          <p:nvPr/>
        </p:nvGrpSpPr>
        <p:grpSpPr bwMode="auto">
          <a:xfrm>
            <a:off x="-4214813" y="1196752"/>
            <a:ext cx="4786313" cy="2932112"/>
            <a:chOff x="-1357436" y="2068305"/>
            <a:chExt cx="4786428" cy="2932331"/>
          </a:xfrm>
        </p:grpSpPr>
        <p:sp>
          <p:nvSpPr>
            <p:cNvPr id="57" name="56 - TextBox"/>
            <p:cNvSpPr txBox="1"/>
            <p:nvPr/>
          </p:nvSpPr>
          <p:spPr bwMode="auto">
            <a:xfrm>
              <a:off x="-133444" y="3818655"/>
              <a:ext cx="1062063" cy="554078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3000" kern="0" dirty="0" err="1" smtClean="0">
                  <a:latin typeface="Calibri" pitchFamily="34" charset="0"/>
                  <a:cs typeface="Calibri" pitchFamily="34" charset="0"/>
                </a:rPr>
                <a:t>r+t</a:t>
              </a:r>
              <a:endParaRPr lang="en-US" sz="3000" kern="0" dirty="0">
                <a:latin typeface="Calibri" pitchFamily="34" charset="0"/>
                <a:cs typeface="Calibri" pitchFamily="34" charset="0"/>
              </a:endParaRPr>
            </a:p>
          </p:txBody>
        </p:sp>
        <p:graphicFrame>
          <p:nvGraphicFramePr>
            <p:cNvPr id="4" name="Object 7"/>
            <p:cNvGraphicFramePr>
              <a:graphicFrameLocks noChangeAspect="1"/>
            </p:cNvGraphicFramePr>
            <p:nvPr/>
          </p:nvGraphicFramePr>
          <p:xfrm>
            <a:off x="1374731" y="3695322"/>
            <a:ext cx="669925" cy="709612"/>
          </p:xfrm>
          <a:graphic>
            <a:graphicData uri="http://schemas.openxmlformats.org/presentationml/2006/ole">
              <p:oleObj spid="_x0000_s733189" name="Εξίσωση" r:id="rId5" imgW="228600" imgH="266400" progId="Equation.3">
                <p:embed/>
              </p:oleObj>
            </a:graphicData>
          </a:graphic>
        </p:graphicFrame>
        <p:sp>
          <p:nvSpPr>
            <p:cNvPr id="7198" name="14 - Ορθογώνιο"/>
            <p:cNvSpPr>
              <a:spLocks noChangeArrowheads="1"/>
            </p:cNvSpPr>
            <p:nvPr/>
          </p:nvSpPr>
          <p:spPr bwMode="auto">
            <a:xfrm>
              <a:off x="928631" y="2999810"/>
              <a:ext cx="1548000" cy="1980000"/>
            </a:xfrm>
            <a:prstGeom prst="rect">
              <a:avLst/>
            </a:prstGeom>
            <a:noFill/>
            <a:ln w="3175" algn="ctr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algn="ctr" eaLnBrk="0" hangingPunct="0"/>
              <a:endParaRPr lang="el-GR"/>
            </a:p>
          </p:txBody>
        </p:sp>
        <p:sp>
          <p:nvSpPr>
            <p:cNvPr id="54" name="53 - TextBox"/>
            <p:cNvSpPr txBox="1"/>
            <p:nvPr/>
          </p:nvSpPr>
          <p:spPr bwMode="auto">
            <a:xfrm>
              <a:off x="1500133" y="2068305"/>
              <a:ext cx="1143027" cy="554078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3000" kern="0" dirty="0" smtClean="0">
                  <a:latin typeface="Calibri" pitchFamily="34" charset="0"/>
                  <a:cs typeface="Calibri" pitchFamily="34" charset="0"/>
                </a:rPr>
                <a:t>r</a:t>
              </a:r>
              <a:endParaRPr lang="en-US" sz="3000" kern="0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7200" name="AutoShape 15"/>
            <p:cNvSpPr>
              <a:spLocks/>
            </p:cNvSpPr>
            <p:nvPr/>
          </p:nvSpPr>
          <p:spPr bwMode="auto">
            <a:xfrm rot="-5400000">
              <a:off x="1522631" y="1974372"/>
              <a:ext cx="360000" cy="1548000"/>
            </a:xfrm>
            <a:prstGeom prst="rightBrace">
              <a:avLst>
                <a:gd name="adj1" fmla="val 20007"/>
                <a:gd name="adj2" fmla="val 50000"/>
              </a:avLst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l-GR"/>
            </a:p>
          </p:txBody>
        </p:sp>
        <p:sp>
          <p:nvSpPr>
            <p:cNvPr id="7201" name="Text Box 7"/>
            <p:cNvSpPr txBox="1">
              <a:spLocks noChangeArrowheads="1"/>
            </p:cNvSpPr>
            <p:nvPr/>
          </p:nvSpPr>
          <p:spPr bwMode="auto">
            <a:xfrm>
              <a:off x="-1357436" y="3500337"/>
              <a:ext cx="1714544" cy="707939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zh-CN" sz="4000" dirty="0" smtClean="0">
                  <a:latin typeface="Calibri" pitchFamily="34" charset="0"/>
                </a:rPr>
                <a:t>GM=</a:t>
              </a:r>
              <a:endParaRPr lang="en-US" altLang="zh-CN" sz="4000" dirty="0">
                <a:latin typeface="Calibri" pitchFamily="34" charset="0"/>
              </a:endParaRPr>
            </a:p>
          </p:txBody>
        </p:sp>
        <p:sp>
          <p:nvSpPr>
            <p:cNvPr id="7202" name="AutoShape 14"/>
            <p:cNvSpPr>
              <a:spLocks/>
            </p:cNvSpPr>
            <p:nvPr/>
          </p:nvSpPr>
          <p:spPr bwMode="auto">
            <a:xfrm rot="10800000">
              <a:off x="571441" y="3020636"/>
              <a:ext cx="285752" cy="1980000"/>
            </a:xfrm>
            <a:prstGeom prst="rightBrace">
              <a:avLst>
                <a:gd name="adj1" fmla="val 36634"/>
                <a:gd name="adj2" fmla="val 50000"/>
              </a:avLst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l-GR"/>
            </a:p>
          </p:txBody>
        </p:sp>
        <p:sp>
          <p:nvSpPr>
            <p:cNvPr id="7203" name="Text Box 7"/>
            <p:cNvSpPr txBox="1">
              <a:spLocks noChangeArrowheads="1"/>
            </p:cNvSpPr>
            <p:nvPr/>
          </p:nvSpPr>
          <p:spPr bwMode="auto">
            <a:xfrm>
              <a:off x="2000263" y="3429000"/>
              <a:ext cx="1428729" cy="707886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zh-CN" sz="4000">
                  <a:latin typeface="Calibri" pitchFamily="34" charset="0"/>
                </a:rPr>
                <a:t>*</a:t>
              </a:r>
            </a:p>
          </p:txBody>
        </p:sp>
      </p:grpSp>
      <p:graphicFrame>
        <p:nvGraphicFramePr>
          <p:cNvPr id="64" name="Object 7"/>
          <p:cNvGraphicFramePr>
            <a:graphicFrameLocks noChangeAspect="1"/>
          </p:cNvGraphicFramePr>
          <p:nvPr/>
        </p:nvGraphicFramePr>
        <p:xfrm>
          <a:off x="6215063" y="2558827"/>
          <a:ext cx="669925" cy="709612"/>
        </p:xfrm>
        <a:graphic>
          <a:graphicData uri="http://schemas.openxmlformats.org/presentationml/2006/ole">
            <p:oleObj spid="_x0000_s733187" name="Εξίσωση" r:id="rId6" imgW="228600" imgH="266400" progId="Equation.3">
              <p:embed/>
            </p:oleObj>
          </a:graphicData>
        </a:graphic>
      </p:graphicFrame>
      <p:sp>
        <p:nvSpPr>
          <p:cNvPr id="65" name="64 - TextBox"/>
          <p:cNvSpPr txBox="1"/>
          <p:nvPr/>
        </p:nvSpPr>
        <p:spPr bwMode="auto">
          <a:xfrm>
            <a:off x="6286500" y="1196752"/>
            <a:ext cx="539750" cy="554037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n-US" sz="3000" kern="0" dirty="0">
                <a:latin typeface="Calibri" pitchFamily="34" charset="0"/>
                <a:cs typeface="Calibri" pitchFamily="34" charset="0"/>
              </a:rPr>
              <a:t>1</a:t>
            </a:r>
          </a:p>
        </p:txBody>
      </p:sp>
      <p:sp>
        <p:nvSpPr>
          <p:cNvPr id="7193" name="AutoShape 14"/>
          <p:cNvSpPr>
            <a:spLocks/>
          </p:cNvSpPr>
          <p:nvPr/>
        </p:nvSpPr>
        <p:spPr bwMode="auto">
          <a:xfrm>
            <a:off x="6929438" y="2077814"/>
            <a:ext cx="285750" cy="1979613"/>
          </a:xfrm>
          <a:prstGeom prst="rightBrace">
            <a:avLst>
              <a:gd name="adj1" fmla="val 36627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79" name="78 - TextBox"/>
          <p:cNvSpPr txBox="1"/>
          <p:nvPr/>
        </p:nvSpPr>
        <p:spPr bwMode="auto">
          <a:xfrm>
            <a:off x="7224713" y="2785839"/>
            <a:ext cx="1133475" cy="554038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n-US" sz="3000" kern="0" dirty="0" err="1" smtClean="0">
                <a:latin typeface="Calibri" pitchFamily="34" charset="0"/>
                <a:cs typeface="Calibri" pitchFamily="34" charset="0"/>
              </a:rPr>
              <a:t>r+t</a:t>
            </a:r>
            <a:endParaRPr lang="en-US" sz="3000" kern="0" dirty="0"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34 - Ομάδα"/>
          <p:cNvGrpSpPr>
            <a:grpSpLocks/>
          </p:cNvGrpSpPr>
          <p:nvPr/>
        </p:nvGrpSpPr>
        <p:grpSpPr bwMode="auto">
          <a:xfrm>
            <a:off x="428625" y="1196752"/>
            <a:ext cx="6357938" cy="2860675"/>
            <a:chOff x="428602" y="2068513"/>
            <a:chExt cx="6357955" cy="2860675"/>
          </a:xfrm>
        </p:grpSpPr>
        <p:graphicFrame>
          <p:nvGraphicFramePr>
            <p:cNvPr id="50181" name="Object 7"/>
            <p:cNvGraphicFramePr>
              <a:graphicFrameLocks noChangeAspect="1"/>
            </p:cNvGraphicFramePr>
            <p:nvPr/>
          </p:nvGraphicFramePr>
          <p:xfrm>
            <a:off x="4029062" y="3538633"/>
            <a:ext cx="558798" cy="641301"/>
          </p:xfrm>
          <a:graphic>
            <a:graphicData uri="http://schemas.openxmlformats.org/presentationml/2006/ole">
              <p:oleObj spid="_x0000_s733188" name="Εξίσωση" r:id="rId7" imgW="190440" imgH="241200" progId="Equation.3">
                <p:embed/>
              </p:oleObj>
            </a:graphicData>
          </a:graphic>
        </p:graphicFrame>
        <p:sp>
          <p:nvSpPr>
            <p:cNvPr id="81" name="80 - TextBox"/>
            <p:cNvSpPr txBox="1"/>
            <p:nvPr/>
          </p:nvSpPr>
          <p:spPr bwMode="auto">
            <a:xfrm>
              <a:off x="4103675" y="2068513"/>
              <a:ext cx="539751" cy="554037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3000" kern="0" dirty="0">
                  <a:latin typeface="Calibri" pitchFamily="34" charset="0"/>
                  <a:cs typeface="Calibri" pitchFamily="34" charset="0"/>
                </a:rPr>
                <a:t>n</a:t>
              </a:r>
            </a:p>
          </p:txBody>
        </p:sp>
        <p:sp>
          <p:nvSpPr>
            <p:cNvPr id="7194" name="14 - Ορθογώνιο"/>
            <p:cNvSpPr>
              <a:spLocks noChangeArrowheads="1"/>
            </p:cNvSpPr>
            <p:nvPr/>
          </p:nvSpPr>
          <p:spPr bwMode="auto">
            <a:xfrm>
              <a:off x="1746572" y="2949338"/>
              <a:ext cx="5039985" cy="1979850"/>
            </a:xfrm>
            <a:prstGeom prst="rect">
              <a:avLst/>
            </a:prstGeom>
            <a:noFill/>
            <a:ln w="3175" algn="ctr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algn="ctr" eaLnBrk="0" hangingPunct="0"/>
              <a:endParaRPr lang="el-GR"/>
            </a:p>
          </p:txBody>
        </p:sp>
        <p:sp>
          <p:nvSpPr>
            <p:cNvPr id="7195" name="AutoShape 15"/>
            <p:cNvSpPr>
              <a:spLocks/>
            </p:cNvSpPr>
            <p:nvPr/>
          </p:nvSpPr>
          <p:spPr bwMode="auto">
            <a:xfrm rot="-5400000">
              <a:off x="4086578" y="228536"/>
              <a:ext cx="359973" cy="5039985"/>
            </a:xfrm>
            <a:prstGeom prst="rightBrace">
              <a:avLst>
                <a:gd name="adj1" fmla="val 20029"/>
                <a:gd name="adj2" fmla="val 50000"/>
              </a:avLst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l-GR"/>
            </a:p>
          </p:txBody>
        </p:sp>
        <p:sp>
          <p:nvSpPr>
            <p:cNvPr id="7196" name="Text Box 7"/>
            <p:cNvSpPr txBox="1">
              <a:spLocks noChangeArrowheads="1"/>
            </p:cNvSpPr>
            <p:nvPr/>
          </p:nvSpPr>
          <p:spPr bwMode="auto">
            <a:xfrm>
              <a:off x="428602" y="3571407"/>
              <a:ext cx="1571630" cy="707886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zh-CN" sz="4000" dirty="0" smtClean="0">
                  <a:latin typeface="Calibri" pitchFamily="34" charset="0"/>
                </a:rPr>
                <a:t>GM </a:t>
              </a:r>
              <a:r>
                <a:rPr lang="en-US" altLang="zh-CN" sz="4000" dirty="0">
                  <a:latin typeface="Calibri" pitchFamily="34" charset="0"/>
                </a:rPr>
                <a:t>=</a:t>
              </a:r>
            </a:p>
          </p:txBody>
        </p:sp>
      </p:grpSp>
      <p:sp>
        <p:nvSpPr>
          <p:cNvPr id="85" name="84 - TextBox"/>
          <p:cNvSpPr txBox="1"/>
          <p:nvPr/>
        </p:nvSpPr>
        <p:spPr bwMode="auto">
          <a:xfrm>
            <a:off x="2357438" y="4394125"/>
            <a:ext cx="1347787" cy="70802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n-US" sz="4000" kern="0" dirty="0">
                <a:latin typeface="Calibri" pitchFamily="34" charset="0"/>
                <a:cs typeface="Calibri" pitchFamily="34" charset="0"/>
              </a:rPr>
              <a:t>  </a:t>
            </a:r>
            <a:r>
              <a:rPr lang="en-US" sz="4000" kern="0" dirty="0" smtClean="0">
                <a:latin typeface="Calibri" pitchFamily="34" charset="0"/>
                <a:cs typeface="Calibri" pitchFamily="34" charset="0"/>
              </a:rPr>
              <a:t>GM</a:t>
            </a:r>
            <a:endParaRPr lang="en-US" sz="4000" kern="0" baseline="-25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6" name="85 - TextBox"/>
          <p:cNvSpPr txBox="1"/>
          <p:nvPr/>
        </p:nvSpPr>
        <p:spPr bwMode="auto">
          <a:xfrm>
            <a:off x="3509963" y="4221088"/>
            <a:ext cx="1704975" cy="52387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n-US" sz="2800" kern="0" dirty="0">
                <a:latin typeface="Calibri" pitchFamily="34" charset="0"/>
                <a:cs typeface="Calibri" pitchFamily="34" charset="0"/>
              </a:rPr>
              <a:t>Channel</a:t>
            </a:r>
          </a:p>
        </p:txBody>
      </p:sp>
      <p:sp>
        <p:nvSpPr>
          <p:cNvPr id="87" name="86 - Δεξιό βέλος"/>
          <p:cNvSpPr>
            <a:spLocks noChangeArrowheads="1"/>
          </p:cNvSpPr>
          <p:nvPr/>
        </p:nvSpPr>
        <p:spPr bwMode="auto">
          <a:xfrm>
            <a:off x="3571875" y="4602088"/>
            <a:ext cx="1357313" cy="357187"/>
          </a:xfrm>
          <a:prstGeom prst="rightArrow">
            <a:avLst>
              <a:gd name="adj1" fmla="val 50000"/>
              <a:gd name="adj2" fmla="val 49998"/>
            </a:avLst>
          </a:prstGeom>
          <a:noFill/>
          <a:ln w="317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88" name="87 - TextBox"/>
          <p:cNvSpPr txBox="1"/>
          <p:nvPr/>
        </p:nvSpPr>
        <p:spPr bwMode="auto">
          <a:xfrm>
            <a:off x="5010150" y="4387775"/>
            <a:ext cx="1990725" cy="70802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n-US" sz="4000" kern="0" dirty="0" smtClean="0">
                <a:latin typeface="Calibri" pitchFamily="34" charset="0"/>
                <a:cs typeface="Calibri" pitchFamily="34" charset="0"/>
              </a:rPr>
              <a:t>GM</a:t>
            </a:r>
            <a:r>
              <a:rPr lang="en-US" sz="4000" kern="0" baseline="-25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kern="0" dirty="0">
                <a:latin typeface="Calibri" pitchFamily="34" charset="0"/>
                <a:cs typeface="Calibri" pitchFamily="34" charset="0"/>
              </a:rPr>
              <a:t>+E</a:t>
            </a:r>
          </a:p>
        </p:txBody>
      </p:sp>
      <p:sp>
        <p:nvSpPr>
          <p:cNvPr id="67" name="AutoShape 15"/>
          <p:cNvSpPr>
            <a:spLocks/>
          </p:cNvSpPr>
          <p:nvPr/>
        </p:nvSpPr>
        <p:spPr bwMode="auto">
          <a:xfrm rot="16200000">
            <a:off x="6319838" y="1522189"/>
            <a:ext cx="360362" cy="573088"/>
          </a:xfrm>
          <a:prstGeom prst="rightBrace">
            <a:avLst>
              <a:gd name="adj1" fmla="val 20004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39" name="38 - TextBox"/>
          <p:cNvSpPr txBox="1"/>
          <p:nvPr/>
        </p:nvSpPr>
        <p:spPr bwMode="auto">
          <a:xfrm>
            <a:off x="5786438" y="2492152"/>
            <a:ext cx="428625" cy="70802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n-US" sz="4000" kern="0" dirty="0">
                <a:latin typeface="Calibri" pitchFamily="34" charset="0"/>
                <a:cs typeface="Calibri" pitchFamily="34" charset="0"/>
              </a:rPr>
              <a:t>=</a:t>
            </a:r>
          </a:p>
        </p:txBody>
      </p:sp>
      <p:sp>
        <p:nvSpPr>
          <p:cNvPr id="66" name="14 - Ορθογώνιο"/>
          <p:cNvSpPr>
            <a:spLocks noChangeArrowheads="1"/>
          </p:cNvSpPr>
          <p:nvPr/>
        </p:nvSpPr>
        <p:spPr bwMode="auto">
          <a:xfrm>
            <a:off x="6215063" y="2065114"/>
            <a:ext cx="571500" cy="1979613"/>
          </a:xfrm>
          <a:prstGeom prst="rect">
            <a:avLst/>
          </a:prstGeom>
          <a:noFill/>
          <a:ln w="317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44" name="AutoShape 15"/>
          <p:cNvSpPr>
            <a:spLocks/>
          </p:cNvSpPr>
          <p:nvPr/>
        </p:nvSpPr>
        <p:spPr bwMode="auto">
          <a:xfrm rot="16200000">
            <a:off x="4462463" y="1522189"/>
            <a:ext cx="360362" cy="573088"/>
          </a:xfrm>
          <a:prstGeom prst="rightBrace">
            <a:avLst>
              <a:gd name="adj1" fmla="val 20004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35" name="Rectangle 2"/>
          <p:cNvSpPr txBox="1">
            <a:spLocks noChangeArrowheads="1"/>
          </p:cNvSpPr>
          <p:nvPr/>
        </p:nvSpPr>
        <p:spPr>
          <a:xfrm>
            <a:off x="457200" y="457200"/>
            <a:ext cx="8229600" cy="1027113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altLang="zh-CN" sz="4000" kern="0" dirty="0" smtClean="0">
                <a:latin typeface="Calibri" pitchFamily="34" charset="0"/>
                <a:cs typeface="Arial" charset="0"/>
              </a:rPr>
              <a:t>Background - </a:t>
            </a:r>
            <a:r>
              <a:rPr lang="en-US" altLang="zh-CN" sz="4000" kern="0" dirty="0" err="1" smtClean="0">
                <a:latin typeface="Calibri" pitchFamily="34" charset="0"/>
                <a:cs typeface="Arial" charset="0"/>
              </a:rPr>
              <a:t>Gabidulin</a:t>
            </a:r>
            <a:r>
              <a:rPr lang="en-US" altLang="zh-CN" sz="4000" kern="0" dirty="0" smtClean="0">
                <a:latin typeface="Calibri" pitchFamily="34" charset="0"/>
                <a:cs typeface="Arial" charset="0"/>
              </a:rPr>
              <a:t> codes</a:t>
            </a:r>
            <a:endParaRPr lang="en-US" altLang="zh-CN" sz="4000" kern="0" dirty="0">
              <a:latin typeface="Calibri" pitchFamily="34" charset="0"/>
              <a:cs typeface="Arial" charset="0"/>
            </a:endParaRPr>
          </a:p>
        </p:txBody>
      </p:sp>
      <p:sp>
        <p:nvSpPr>
          <p:cNvPr id="36" name="Text Box 2"/>
          <p:cNvSpPr txBox="1">
            <a:spLocks noChangeArrowheads="1"/>
          </p:cNvSpPr>
          <p:nvPr/>
        </p:nvSpPr>
        <p:spPr bwMode="auto">
          <a:xfrm>
            <a:off x="467544" y="5157192"/>
            <a:ext cx="8610600" cy="172819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285750" indent="-285750">
              <a:spcBef>
                <a:spcPts val="600"/>
              </a:spcBef>
              <a:buFont typeface="Calibri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Transmit  [</a:t>
            </a:r>
            <a:r>
              <a:rPr lang="en-US" sz="24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  x</a:t>
            </a: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], where </a:t>
            </a:r>
            <a:r>
              <a:rPr lang="en-US" sz="24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is a codeword of a </a:t>
            </a:r>
            <a:r>
              <a:rPr lang="en-US" sz="2400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Gabidulin</a:t>
            </a: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code</a:t>
            </a:r>
          </a:p>
          <a:p>
            <a:pPr marL="285750" indent="-285750">
              <a:spcBef>
                <a:spcPts val="600"/>
              </a:spcBef>
              <a:buFont typeface="Calibri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Achieves capacity </a:t>
            </a:r>
            <a:r>
              <a:rPr lang="en-US" sz="24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 – 2z </a:t>
            </a: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for single-source multicast with efficient decoding algorithms (Koetter &amp; Kschischang  08, Silva, Kschischang &amp; Koetter 08)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556E-17 2.22222E-6 L 0.47465 -0.0048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0" grpId="1"/>
      <p:bldP spid="45" grpId="0" animBg="1"/>
      <p:bldP spid="46" grpId="0"/>
      <p:bldP spid="48" grpId="0" animBg="1"/>
      <p:bldP spid="42" grpId="0" animBg="1"/>
      <p:bldP spid="65" grpId="0" animBg="1"/>
      <p:bldP spid="65" grpId="1" animBg="1"/>
      <p:bldP spid="79" grpId="0" animBg="1"/>
      <p:bldP spid="85" grpId="0" animBg="1"/>
      <p:bldP spid="86" grpId="0" animBg="1"/>
      <p:bldP spid="87" grpId="0" animBg="1"/>
      <p:bldP spid="88" grpId="0" animBg="1"/>
      <p:bldP spid="67" grpId="0" animBg="1"/>
      <p:bldP spid="67" grpId="1" animBg="1"/>
      <p:bldP spid="39" grpId="0"/>
      <p:bldP spid="39" grpId="1"/>
      <p:bldP spid="66" grpId="0" animBg="1"/>
      <p:bldP spid="66" grpId="1" animBg="1"/>
      <p:bldP spid="44" grpId="0" animBg="1"/>
      <p:bldP spid="3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4"/>
          <p:cNvSpPr>
            <a:spLocks noChangeArrowheads="1"/>
          </p:cNvSpPr>
          <p:nvPr/>
        </p:nvSpPr>
        <p:spPr bwMode="auto">
          <a:xfrm>
            <a:off x="125095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ja-JP" sz="4400">
                <a:latin typeface="Arial" charset="0"/>
              </a:rPr>
              <a:t>          </a:t>
            </a: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 bwMode="auto">
          <a:xfrm>
            <a:off x="446088" y="473224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4000" dirty="0" smtClean="0">
                <a:latin typeface="Calibri" pitchFamily="34" charset="0"/>
              </a:rPr>
              <a:t>Nested </a:t>
            </a:r>
            <a:r>
              <a:rPr lang="en-US" sz="4000" dirty="0" err="1" smtClean="0">
                <a:latin typeface="Calibri" pitchFamily="34" charset="0"/>
              </a:rPr>
              <a:t>Gabidulin</a:t>
            </a:r>
            <a:r>
              <a:rPr lang="en-US" sz="4000" dirty="0" smtClean="0">
                <a:latin typeface="Calibri" pitchFamily="34" charset="0"/>
              </a:rPr>
              <a:t> codes for multiple source multicast</a:t>
            </a:r>
            <a:endParaRPr lang="en-US" altLang="ja-JP" sz="4000" kern="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2172072"/>
            <a:ext cx="8363272" cy="507335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Interior nodes do random linear network coding in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GF(q)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Sources encode with </a:t>
            </a:r>
            <a:r>
              <a:rPr lang="en-US" dirty="0" err="1" smtClean="0">
                <a:cs typeface="Times New Roman" pitchFamily="18" charset="0"/>
              </a:rPr>
              <a:t>Gabidulin</a:t>
            </a:r>
            <a:r>
              <a:rPr lang="en-US" dirty="0" smtClean="0">
                <a:cs typeface="Times New Roman" pitchFamily="18" charset="0"/>
              </a:rPr>
              <a:t> codes over nested extension fields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GF(q   ), GF(q      ),…, GF(q            )</a:t>
            </a:r>
            <a:r>
              <a:rPr lang="en-US" dirty="0" smtClean="0">
                <a:cs typeface="Times New Roman" pitchFamily="18" charset="0"/>
              </a:rPr>
              <a:t>  where</a:t>
            </a:r>
            <a:r>
              <a:rPr lang="en-US" altLang="zh-CN" sz="2800" dirty="0" smtClean="0"/>
              <a:t> </a:t>
            </a:r>
            <a:r>
              <a:rPr lang="en-US" altLang="zh-CN" i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CN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CN" i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i="1" dirty="0" smtClean="0">
                <a:latin typeface="Times new Roman" pitchFamily="18" charset="0"/>
                <a:cs typeface="Times new Roman" pitchFamily="18" charset="0"/>
              </a:rPr>
              <a:t>≥ </a:t>
            </a:r>
            <a:r>
              <a:rPr lang="en-US" altLang="zh-CN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zh-CN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CN" i="1" dirty="0" smtClean="0">
                <a:latin typeface="Times new Roman" pitchFamily="18" charset="0"/>
                <a:cs typeface="Times new Roman" pitchFamily="18" charset="0"/>
              </a:rPr>
              <a:t> +2z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Enables successive decoding at the sinks, starting from outermost source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en-US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dirty="0" smtClean="0"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07904" y="2852936"/>
            <a:ext cx="3978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4932040" y="2852936"/>
            <a:ext cx="7920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 smtClean="0"/>
          </a:p>
          <a:p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6804248" y="2852936"/>
            <a:ext cx="14401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 smtClean="0"/>
          </a:p>
          <a:p>
            <a:endParaRPr lang="en-US" sz="20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371600"/>
          </a:xfrm>
          <a:ln/>
        </p:spPr>
        <p:txBody>
          <a:bodyPr lIns="91440" tIns="45720" rIns="91440" bIns="45720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dirty="0"/>
              <a:t>Network error correction problem</a:t>
            </a: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AF41A15-ED79-4B17-8420-A170734F27B7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90800" y="1430337"/>
            <a:ext cx="6096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 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s2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cxnSp>
        <p:nvCxnSpPr>
          <p:cNvPr id="5129" name="AutoShape 9"/>
          <p:cNvCxnSpPr>
            <a:cxnSpLocks noChangeShapeType="1"/>
          </p:cNvCxnSpPr>
          <p:nvPr/>
        </p:nvCxnSpPr>
        <p:spPr bwMode="auto">
          <a:xfrm flipV="1">
            <a:off x="5410200" y="1735137"/>
            <a:ext cx="1143000" cy="533400"/>
          </a:xfrm>
          <a:prstGeom prst="straightConnector1">
            <a:avLst/>
          </a:prstGeom>
          <a:noFill/>
          <a:ln w="22320">
            <a:solidFill>
              <a:srgbClr val="000000"/>
            </a:solidFill>
            <a:miter lim="800000"/>
            <a:headEnd/>
            <a:tailEnd type="triangle" w="lg" len="lg"/>
          </a:ln>
          <a:effectLst/>
        </p:spPr>
      </p:cxn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1143000" y="3563937"/>
            <a:ext cx="1905000" cy="7100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i="1" dirty="0">
                <a:solidFill>
                  <a:srgbClr val="000000"/>
                </a:solidFill>
                <a:latin typeface="Times New Roman" pitchFamily="18" charset="0"/>
              </a:rPr>
              <a:t>z</a:t>
            </a:r>
            <a:r>
              <a:rPr lang="en-US" sz="2000" dirty="0">
                <a:solidFill>
                  <a:srgbClr val="000000"/>
                </a:solidFill>
                <a:latin typeface="Calibri" pitchFamily="34" charset="0"/>
              </a:rPr>
              <a:t> unknown </a:t>
            </a: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</a:rPr>
              <a:t>erroneous </a:t>
            </a:r>
            <a:r>
              <a:rPr lang="en-US" sz="2000" dirty="0">
                <a:solidFill>
                  <a:srgbClr val="000000"/>
                </a:solidFill>
                <a:latin typeface="Calibri" pitchFamily="34" charset="0"/>
              </a:rPr>
              <a:t>links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6629400" y="1582737"/>
            <a:ext cx="5334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000000"/>
                </a:solidFill>
                <a:latin typeface="Calibri" pitchFamily="34" charset="0"/>
              </a:rPr>
              <a:t>t</a:t>
            </a:r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6781800" y="3335337"/>
            <a:ext cx="457200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000000"/>
                </a:solidFill>
                <a:latin typeface="Calibri" pitchFamily="34" charset="0"/>
              </a:rPr>
              <a:t> t</a:t>
            </a:r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533400" y="4419600"/>
            <a:ext cx="8287072" cy="2095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223838" indent="-223838">
              <a:spcBef>
                <a:spcPts val="600"/>
              </a:spcBef>
              <a:buSzPct val="120000"/>
              <a:buFont typeface="Arial" pitchFamily="34" charset="0"/>
              <a:buChar char="•"/>
              <a:tabLst>
                <a:tab pos="223838" algn="l"/>
                <a:tab pos="1138238" algn="l"/>
                <a:tab pos="2052638" algn="l"/>
                <a:tab pos="2967038" algn="l"/>
                <a:tab pos="3881438" algn="l"/>
                <a:tab pos="4795838" algn="l"/>
                <a:tab pos="5710238" algn="l"/>
                <a:tab pos="6624638" algn="l"/>
                <a:tab pos="7539038" algn="l"/>
                <a:tab pos="8453438" algn="l"/>
                <a:tab pos="9367838" algn="l"/>
                <a:tab pos="10282238" algn="l"/>
              </a:tabLst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Problem of reliable communication </a:t>
            </a: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</a:rPr>
              <a:t>under arbitrary errors on </a:t>
            </a:r>
            <a:r>
              <a:rPr lang="en-US" sz="2400" i="1" dirty="0">
                <a:solidFill>
                  <a:srgbClr val="000000"/>
                </a:solidFill>
                <a:latin typeface="Times New Roman" pitchFamily="18" charset="0"/>
              </a:rPr>
              <a:t>z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</a:rPr>
              <a:t>links (or packets)</a:t>
            </a:r>
          </a:p>
          <a:p>
            <a:pPr marL="223838" indent="-223838">
              <a:spcBef>
                <a:spcPts val="600"/>
              </a:spcBef>
              <a:buSzPct val="120000"/>
              <a:buFont typeface="Arial" pitchFamily="34" charset="0"/>
              <a:buChar char="•"/>
              <a:tabLst>
                <a:tab pos="223838" algn="l"/>
                <a:tab pos="1138238" algn="l"/>
                <a:tab pos="2052638" algn="l"/>
                <a:tab pos="2967038" algn="l"/>
                <a:tab pos="3881438" algn="l"/>
                <a:tab pos="4795838" algn="l"/>
                <a:tab pos="5710238" algn="l"/>
                <a:tab pos="6624638" algn="l"/>
                <a:tab pos="7539038" algn="l"/>
                <a:tab pos="8453438" algn="l"/>
                <a:tab pos="9367838" algn="l"/>
                <a:tab pos="10282238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set of </a:t>
            </a: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</a:rPr>
              <a:t>erroneous 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links is fixed but unknown to the network </a:t>
            </a: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</a:rPr>
              <a:t>user →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</a:rPr>
              <a:t>cannot 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do error correction </a:t>
            </a: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</a:rPr>
              <a:t>on individual links separately</a:t>
            </a:r>
          </a:p>
          <a:p>
            <a:pPr marL="223838" indent="-223838">
              <a:spcBef>
                <a:spcPts val="600"/>
              </a:spcBef>
              <a:buSzPct val="120000"/>
              <a:buFont typeface="Arial" pitchFamily="34" charset="0"/>
              <a:buChar char="•"/>
              <a:tabLst>
                <a:tab pos="223838" algn="l"/>
                <a:tab pos="1138238" algn="l"/>
                <a:tab pos="2052638" algn="l"/>
                <a:tab pos="2967038" algn="l"/>
                <a:tab pos="3881438" algn="l"/>
                <a:tab pos="4795838" algn="l"/>
                <a:tab pos="5710238" algn="l"/>
                <a:tab pos="6624638" algn="l"/>
                <a:tab pos="7539038" algn="l"/>
                <a:tab pos="8453438" algn="l"/>
                <a:tab pos="9367838" algn="l"/>
                <a:tab pos="10282238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</a:rPr>
              <a:t>Erasure correction is a related problem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3810000" y="3944937"/>
            <a:ext cx="1905000" cy="4022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</a:rPr>
              <a:t>network</a:t>
            </a:r>
          </a:p>
        </p:txBody>
      </p:sp>
      <p:sp>
        <p:nvSpPr>
          <p:cNvPr id="18" name="Cloud 17"/>
          <p:cNvSpPr/>
          <p:nvPr/>
        </p:nvSpPr>
        <p:spPr>
          <a:xfrm>
            <a:off x="3124200" y="1142999"/>
            <a:ext cx="3200400" cy="2725737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553200" y="1430337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705600" y="3182937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590800" y="1277937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AutoShape 9"/>
          <p:cNvCxnSpPr>
            <a:cxnSpLocks noChangeShapeType="1"/>
            <a:endCxn id="21" idx="1"/>
          </p:cNvCxnSpPr>
          <p:nvPr/>
        </p:nvCxnSpPr>
        <p:spPr bwMode="auto">
          <a:xfrm flipV="1">
            <a:off x="5486400" y="3272211"/>
            <a:ext cx="1308474" cy="139326"/>
          </a:xfrm>
          <a:prstGeom prst="straightConnector1">
            <a:avLst/>
          </a:prstGeom>
          <a:noFill/>
          <a:ln w="22320">
            <a:solidFill>
              <a:srgbClr val="000000"/>
            </a:solidFill>
            <a:miter lim="800000"/>
            <a:headEnd/>
            <a:tailEnd type="triangle" w="lg" len="lg"/>
          </a:ln>
          <a:effectLst/>
        </p:spPr>
      </p:cxnSp>
      <p:cxnSp>
        <p:nvCxnSpPr>
          <p:cNvPr id="31" name="AutoShape 9"/>
          <p:cNvCxnSpPr>
            <a:cxnSpLocks noChangeShapeType="1"/>
          </p:cNvCxnSpPr>
          <p:nvPr/>
        </p:nvCxnSpPr>
        <p:spPr bwMode="auto">
          <a:xfrm>
            <a:off x="5054600" y="1722437"/>
            <a:ext cx="1498600" cy="12700"/>
          </a:xfrm>
          <a:prstGeom prst="straightConnector1">
            <a:avLst/>
          </a:prstGeom>
          <a:noFill/>
          <a:ln w="22320">
            <a:solidFill>
              <a:srgbClr val="000000"/>
            </a:solidFill>
            <a:miter lim="800000"/>
            <a:headEnd/>
            <a:tailEnd type="triangle" w="lg" len="lg"/>
          </a:ln>
          <a:effectLst/>
        </p:spPr>
      </p:cxnSp>
      <p:cxnSp>
        <p:nvCxnSpPr>
          <p:cNvPr id="34" name="AutoShape 9"/>
          <p:cNvCxnSpPr>
            <a:cxnSpLocks noChangeShapeType="1"/>
          </p:cNvCxnSpPr>
          <p:nvPr/>
        </p:nvCxnSpPr>
        <p:spPr bwMode="auto">
          <a:xfrm>
            <a:off x="6172200" y="2725737"/>
            <a:ext cx="622674" cy="546474"/>
          </a:xfrm>
          <a:prstGeom prst="straightConnector1">
            <a:avLst/>
          </a:prstGeom>
          <a:noFill/>
          <a:ln w="22320">
            <a:solidFill>
              <a:srgbClr val="000000"/>
            </a:solidFill>
            <a:miter lim="800000"/>
            <a:headEnd/>
            <a:tailEnd type="triangle" w="lg" len="lg"/>
          </a:ln>
          <a:effectLst/>
        </p:spPr>
      </p:cxnSp>
      <p:cxnSp>
        <p:nvCxnSpPr>
          <p:cNvPr id="36" name="AutoShape 9"/>
          <p:cNvCxnSpPr>
            <a:cxnSpLocks noChangeShapeType="1"/>
          </p:cNvCxnSpPr>
          <p:nvPr/>
        </p:nvCxnSpPr>
        <p:spPr bwMode="auto">
          <a:xfrm flipV="1">
            <a:off x="2057400" y="2268537"/>
            <a:ext cx="1600200" cy="381000"/>
          </a:xfrm>
          <a:prstGeom prst="straightConnector1">
            <a:avLst/>
          </a:prstGeom>
          <a:noFill/>
          <a:ln w="22320">
            <a:solidFill>
              <a:srgbClr val="000000"/>
            </a:solidFill>
            <a:miter lim="800000"/>
            <a:headEnd/>
            <a:tailEnd type="triangle" w="lg" len="lg"/>
          </a:ln>
          <a:effectLst/>
        </p:spPr>
      </p:cxnSp>
      <p:cxnSp>
        <p:nvCxnSpPr>
          <p:cNvPr id="37" name="AutoShape 9"/>
          <p:cNvCxnSpPr>
            <a:cxnSpLocks noChangeShapeType="1"/>
          </p:cNvCxnSpPr>
          <p:nvPr/>
        </p:nvCxnSpPr>
        <p:spPr bwMode="auto">
          <a:xfrm>
            <a:off x="5486400" y="2954337"/>
            <a:ext cx="1308474" cy="317874"/>
          </a:xfrm>
          <a:prstGeom prst="straightConnector1">
            <a:avLst/>
          </a:prstGeom>
          <a:noFill/>
          <a:ln w="22320">
            <a:solidFill>
              <a:srgbClr val="000000"/>
            </a:solidFill>
            <a:miter lim="800000"/>
            <a:headEnd/>
            <a:tailEnd type="triangle" w="lg" len="lg"/>
          </a:ln>
          <a:effectLst/>
        </p:spPr>
      </p:cxnSp>
      <p:cxnSp>
        <p:nvCxnSpPr>
          <p:cNvPr id="39" name="AutoShape 9"/>
          <p:cNvCxnSpPr>
            <a:cxnSpLocks noChangeShapeType="1"/>
          </p:cNvCxnSpPr>
          <p:nvPr/>
        </p:nvCxnSpPr>
        <p:spPr bwMode="auto">
          <a:xfrm flipV="1">
            <a:off x="3200400" y="1582737"/>
            <a:ext cx="1219200" cy="76200"/>
          </a:xfrm>
          <a:prstGeom prst="straightConnector1">
            <a:avLst/>
          </a:prstGeom>
          <a:noFill/>
          <a:ln w="22320">
            <a:solidFill>
              <a:srgbClr val="000000"/>
            </a:solidFill>
            <a:miter lim="800000"/>
            <a:headEnd/>
            <a:tailEnd type="triangle" w="lg" len="lg"/>
          </a:ln>
          <a:effectLst/>
        </p:spPr>
      </p:cxnSp>
      <p:sp>
        <p:nvSpPr>
          <p:cNvPr id="40" name="Text Box 5"/>
          <p:cNvSpPr txBox="1">
            <a:spLocks noChangeArrowheads="1"/>
          </p:cNvSpPr>
          <p:nvPr/>
        </p:nvSpPr>
        <p:spPr bwMode="auto">
          <a:xfrm>
            <a:off x="1447800" y="2420937"/>
            <a:ext cx="6096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 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s1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1447800" y="2268537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AutoShape 9"/>
          <p:cNvCxnSpPr>
            <a:cxnSpLocks noChangeShapeType="1"/>
          </p:cNvCxnSpPr>
          <p:nvPr/>
        </p:nvCxnSpPr>
        <p:spPr bwMode="auto">
          <a:xfrm>
            <a:off x="2057400" y="2649537"/>
            <a:ext cx="1308474" cy="317874"/>
          </a:xfrm>
          <a:prstGeom prst="straightConnector1">
            <a:avLst/>
          </a:prstGeom>
          <a:noFill/>
          <a:ln w="22320">
            <a:solidFill>
              <a:srgbClr val="000000"/>
            </a:solidFill>
            <a:miter lim="800000"/>
            <a:headEnd/>
            <a:tailEnd type="triangle" w="lg" len="lg"/>
          </a:ln>
          <a:effectLst/>
        </p:spPr>
      </p:cxnSp>
      <p:cxnSp>
        <p:nvCxnSpPr>
          <p:cNvPr id="44" name="AutoShape 9"/>
          <p:cNvCxnSpPr>
            <a:cxnSpLocks noChangeShapeType="1"/>
          </p:cNvCxnSpPr>
          <p:nvPr/>
        </p:nvCxnSpPr>
        <p:spPr bwMode="auto">
          <a:xfrm>
            <a:off x="3200400" y="1658937"/>
            <a:ext cx="1308474" cy="317874"/>
          </a:xfrm>
          <a:prstGeom prst="straightConnector1">
            <a:avLst/>
          </a:prstGeom>
          <a:noFill/>
          <a:ln w="22320">
            <a:solidFill>
              <a:srgbClr val="000000"/>
            </a:solidFill>
            <a:miter lim="800000"/>
            <a:headEnd/>
            <a:tailEnd type="triangle" w="lg" len="lg"/>
          </a:ln>
          <a:effectLst/>
        </p:spPr>
      </p:cxnSp>
      <p:cxnSp>
        <p:nvCxnSpPr>
          <p:cNvPr id="30" name="Curved Connector 29"/>
          <p:cNvCxnSpPr/>
          <p:nvPr/>
        </p:nvCxnSpPr>
        <p:spPr bwMode="auto">
          <a:xfrm flipV="1">
            <a:off x="2411760" y="2564904"/>
            <a:ext cx="2016224" cy="1368152"/>
          </a:xfrm>
          <a:prstGeom prst="curvedConnector3">
            <a:avLst>
              <a:gd name="adj1" fmla="val 50000"/>
            </a:avLst>
          </a:prstGeom>
          <a:noFill/>
          <a:ln w="2857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35" name="Curved Connector 34"/>
          <p:cNvCxnSpPr/>
          <p:nvPr/>
        </p:nvCxnSpPr>
        <p:spPr bwMode="auto">
          <a:xfrm flipV="1">
            <a:off x="2411760" y="3212976"/>
            <a:ext cx="2736304" cy="720080"/>
          </a:xfrm>
          <a:prstGeom prst="curvedConnector3">
            <a:avLst>
              <a:gd name="adj1" fmla="val 50434"/>
            </a:avLst>
          </a:prstGeom>
          <a:noFill/>
          <a:ln w="2857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457200"/>
            <a:ext cx="8229600" cy="1027113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altLang="zh-CN" sz="4000" kern="0" dirty="0" smtClean="0">
                <a:latin typeface="Calibri" pitchFamily="34" charset="0"/>
                <a:cs typeface="+mj-cs"/>
              </a:rPr>
              <a:t>Nested </a:t>
            </a:r>
            <a:r>
              <a:rPr lang="en-US" altLang="zh-CN" sz="4000" kern="0" dirty="0" err="1" smtClean="0">
                <a:latin typeface="Calibri" pitchFamily="34" charset="0"/>
                <a:cs typeface="+mj-cs"/>
              </a:rPr>
              <a:t>Gabidulin</a:t>
            </a:r>
            <a:r>
              <a:rPr lang="en-US" altLang="zh-CN" sz="4000" kern="0" dirty="0" smtClean="0">
                <a:latin typeface="Calibri" pitchFamily="34" charset="0"/>
                <a:cs typeface="+mj-cs"/>
              </a:rPr>
              <a:t> codes - 2 sources</a:t>
            </a:r>
            <a:endParaRPr lang="en-US" altLang="zh-CN" sz="4000" kern="0" dirty="0">
              <a:latin typeface="Calibri" pitchFamily="34" charset="0"/>
              <a:cs typeface="+mj-cs"/>
            </a:endParaRPr>
          </a:p>
        </p:txBody>
      </p:sp>
      <p:graphicFrame>
        <p:nvGraphicFramePr>
          <p:cNvPr id="11267" name="Object 5"/>
          <p:cNvGraphicFramePr>
            <a:graphicFrameLocks noChangeAspect="1"/>
          </p:cNvGraphicFramePr>
          <p:nvPr/>
        </p:nvGraphicFramePr>
        <p:xfrm>
          <a:off x="1748284" y="2204864"/>
          <a:ext cx="4879975" cy="974725"/>
        </p:xfrm>
        <a:graphic>
          <a:graphicData uri="http://schemas.openxmlformats.org/presentationml/2006/ole">
            <p:oleObj spid="_x0000_s734210" name="Εξίσωση" r:id="rId4" imgW="1904760" imgH="482400" progId="Equation.3">
              <p:embed/>
            </p:oleObj>
          </a:graphicData>
        </a:graphic>
      </p:graphicFrame>
      <p:sp>
        <p:nvSpPr>
          <p:cNvPr id="36" name="35 - TextBox"/>
          <p:cNvSpPr txBox="1"/>
          <p:nvPr/>
        </p:nvSpPr>
        <p:spPr bwMode="auto">
          <a:xfrm flipH="1">
            <a:off x="3535809" y="2531889"/>
            <a:ext cx="214313" cy="349250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n-US" sz="2500" kern="0" baseline="-250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7" name="36 - TextBox"/>
          <p:cNvSpPr txBox="1"/>
          <p:nvPr/>
        </p:nvSpPr>
        <p:spPr bwMode="auto">
          <a:xfrm>
            <a:off x="3275459" y="2401714"/>
            <a:ext cx="285750" cy="500063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n-US" sz="2600" i="1" kern="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endParaRPr lang="en-US" sz="2600" kern="0" baseline="-250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37 - Ομάδα"/>
          <p:cNvGrpSpPr>
            <a:grpSpLocks/>
          </p:cNvGrpSpPr>
          <p:nvPr/>
        </p:nvGrpSpPr>
        <p:grpSpPr bwMode="auto">
          <a:xfrm>
            <a:off x="4745484" y="2619202"/>
            <a:ext cx="468313" cy="492125"/>
            <a:chOff x="7224730" y="3007995"/>
            <a:chExt cx="467984" cy="492443"/>
          </a:xfrm>
        </p:grpSpPr>
        <p:sp>
          <p:nvSpPr>
            <p:cNvPr id="39" name="38 - TextBox"/>
            <p:cNvSpPr txBox="1"/>
            <p:nvPr/>
          </p:nvSpPr>
          <p:spPr bwMode="auto">
            <a:xfrm flipH="1">
              <a:off x="7478552" y="3138254"/>
              <a:ext cx="214162" cy="349476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2500" kern="0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40" name="39 - TextBox"/>
            <p:cNvSpPr txBox="1"/>
            <p:nvPr/>
          </p:nvSpPr>
          <p:spPr bwMode="auto">
            <a:xfrm>
              <a:off x="7224730" y="3007995"/>
              <a:ext cx="356937" cy="492443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2600" i="1" kern="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</a:t>
              </a:r>
              <a:endParaRPr lang="en-US" sz="2600" kern="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" name="57 - Ομάδα"/>
          <p:cNvGrpSpPr>
            <a:grpSpLocks/>
          </p:cNvGrpSpPr>
          <p:nvPr/>
        </p:nvGrpSpPr>
        <p:grpSpPr bwMode="auto">
          <a:xfrm>
            <a:off x="1886470" y="5085184"/>
            <a:ext cx="4357688" cy="571500"/>
            <a:chOff x="2143108" y="5572140"/>
            <a:chExt cx="4357718" cy="571504"/>
          </a:xfrm>
        </p:grpSpPr>
        <p:sp>
          <p:nvSpPr>
            <p:cNvPr id="56" name="55 - TextBox"/>
            <p:cNvSpPr txBox="1"/>
            <p:nvPr/>
          </p:nvSpPr>
          <p:spPr bwMode="auto">
            <a:xfrm>
              <a:off x="2500298" y="5572140"/>
              <a:ext cx="1143008" cy="538167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29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2800" i="1" kern="0" dirty="0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2800" kern="0" baseline="30000" dirty="0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-1</a:t>
              </a:r>
              <a:r>
                <a:rPr lang="en-US" sz="2800" i="1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lang="en-US" sz="28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2800" i="1" kern="0" baseline="300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1273" name="Object 5"/>
            <p:cNvGraphicFramePr>
              <a:graphicFrameLocks noChangeAspect="1"/>
            </p:cNvGraphicFramePr>
            <p:nvPr/>
          </p:nvGraphicFramePr>
          <p:xfrm>
            <a:off x="2143108" y="5715016"/>
            <a:ext cx="487362" cy="307975"/>
          </p:xfrm>
          <a:graphic>
            <a:graphicData uri="http://schemas.openxmlformats.org/presentationml/2006/ole">
              <p:oleObj spid="_x0000_s734214" name="Εξίσωση" r:id="rId5" imgW="190440" imgH="152280" progId="Equation.3">
                <p:embed/>
              </p:oleObj>
            </a:graphicData>
          </a:graphic>
        </p:graphicFrame>
        <p:graphicFrame>
          <p:nvGraphicFramePr>
            <p:cNvPr id="11274" name="Object 5"/>
            <p:cNvGraphicFramePr>
              <a:graphicFrameLocks noChangeAspect="1"/>
            </p:cNvGraphicFramePr>
            <p:nvPr/>
          </p:nvGraphicFramePr>
          <p:xfrm>
            <a:off x="3409963" y="5656282"/>
            <a:ext cx="3090863" cy="487362"/>
          </p:xfrm>
          <a:graphic>
            <a:graphicData uri="http://schemas.openxmlformats.org/presentationml/2006/ole">
              <p:oleObj spid="_x0000_s734215" name="Εξίσωση" r:id="rId6" imgW="1206360" imgH="241200" progId="Equation.3">
                <p:embed/>
              </p:oleObj>
            </a:graphicData>
          </a:graphic>
        </p:graphicFrame>
        <p:grpSp>
          <p:nvGrpSpPr>
            <p:cNvPr id="5" name="52 - Ομάδα"/>
            <p:cNvGrpSpPr>
              <a:grpSpLocks/>
            </p:cNvGrpSpPr>
            <p:nvPr/>
          </p:nvGrpSpPr>
          <p:grpSpPr bwMode="auto">
            <a:xfrm>
              <a:off x="3818264" y="5616000"/>
              <a:ext cx="467984" cy="492443"/>
              <a:chOff x="7224730" y="3007995"/>
              <a:chExt cx="467984" cy="492443"/>
            </a:xfrm>
          </p:grpSpPr>
          <p:sp>
            <p:nvSpPr>
              <p:cNvPr id="54" name="53 - TextBox"/>
              <p:cNvSpPr txBox="1"/>
              <p:nvPr/>
            </p:nvSpPr>
            <p:spPr bwMode="auto">
              <a:xfrm flipH="1">
                <a:off x="7478401" y="3138761"/>
                <a:ext cx="214313" cy="349252"/>
              </a:xfrm>
              <a:prstGeom prst="rect">
                <a:avLst/>
              </a:prstGeom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>
                <a:spAutoFit/>
              </a:bodyPr>
              <a:lstStyle/>
              <a:p>
                <a:pPr>
                  <a:defRPr/>
                </a:pPr>
                <a:r>
                  <a:rPr lang="en-US" sz="2500" kern="0" baseline="-25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55" name="54 - TextBox"/>
              <p:cNvSpPr txBox="1"/>
              <p:nvPr/>
            </p:nvSpPr>
            <p:spPr bwMode="auto">
              <a:xfrm>
                <a:off x="7224399" y="3008585"/>
                <a:ext cx="357189" cy="492128"/>
              </a:xfrm>
              <a:prstGeom prst="rect">
                <a:avLst/>
              </a:prstGeom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>
                <a:spAutoFit/>
              </a:bodyPr>
              <a:lstStyle/>
              <a:p>
                <a:pPr>
                  <a:defRPr/>
                </a:pPr>
                <a:r>
                  <a:rPr lang="en-US" sz="2600" i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endParaRPr lang="en-US" sz="2600" kern="0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59" name="Rectangle 2"/>
          <p:cNvSpPr txBox="1">
            <a:spLocks noChangeArrowheads="1"/>
          </p:cNvSpPr>
          <p:nvPr/>
        </p:nvSpPr>
        <p:spPr bwMode="auto">
          <a:xfrm>
            <a:off x="1945927" y="1556792"/>
            <a:ext cx="4786313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>
              <a:defRPr/>
            </a:pPr>
            <a:r>
              <a:rPr lang="en-US" altLang="ja-JP" sz="2800" i="1" kern="0" dirty="0">
                <a:latin typeface="Times New Roman" pitchFamily="18" charset="0"/>
                <a:cs typeface="Times New Roman" pitchFamily="18" charset="0"/>
              </a:rPr>
              <a:t>Y=T</a:t>
            </a:r>
            <a:r>
              <a:rPr lang="en-US" altLang="ja-JP" sz="2800" kern="0" baseline="-25000" dirty="0">
                <a:latin typeface="Calibri" pitchFamily="34" charset="0"/>
                <a:cs typeface="Calibri" pitchFamily="34" charset="0"/>
              </a:rPr>
              <a:t>1</a:t>
            </a:r>
            <a:r>
              <a:rPr lang="en-US" altLang="ja-JP" sz="2800" i="1" kern="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altLang="ja-JP" sz="2800" kern="0" baseline="-25000" dirty="0">
                <a:solidFill>
                  <a:srgbClr val="009900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US" altLang="ja-JP" sz="2800" i="1" kern="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ja-JP" sz="2800" kern="0" baseline="-25000" dirty="0">
                <a:latin typeface="Calibri" pitchFamily="34" charset="0"/>
                <a:cs typeface="Calibri" pitchFamily="34" charset="0"/>
              </a:rPr>
              <a:t>1</a:t>
            </a:r>
            <a:r>
              <a:rPr lang="en-US" altLang="ja-JP" sz="2800" kern="0" dirty="0">
                <a:latin typeface="Calibri" pitchFamily="34" charset="0"/>
                <a:cs typeface="Calibri" pitchFamily="34" charset="0"/>
              </a:rPr>
              <a:t>+</a:t>
            </a:r>
            <a:r>
              <a:rPr lang="en-US" altLang="ja-JP" sz="2800" i="1" kern="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ja-JP" sz="2800" kern="0" baseline="-250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altLang="ja-JP" sz="2800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altLang="ja-JP" sz="2800" kern="0" baseline="-250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2</a:t>
            </a:r>
            <a:r>
              <a:rPr lang="en-US" altLang="ja-JP" sz="2800" i="1" kern="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ja-JP" sz="2800" kern="0" baseline="-25000" dirty="0">
                <a:latin typeface="Calibri" pitchFamily="34" charset="0"/>
                <a:cs typeface="Times New Roman" pitchFamily="18" charset="0"/>
              </a:rPr>
              <a:t>2</a:t>
            </a:r>
            <a:r>
              <a:rPr lang="en-US" altLang="ja-JP" sz="2800" kern="0" dirty="0">
                <a:latin typeface="Calibri" pitchFamily="34" charset="0"/>
                <a:cs typeface="Calibri" pitchFamily="34" charset="0"/>
              </a:rPr>
              <a:t>+</a:t>
            </a:r>
            <a:r>
              <a:rPr lang="en-US" altLang="ja-JP" sz="2800" i="1" kern="0" dirty="0"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66" name="Rectangle 2"/>
          <p:cNvSpPr txBox="1">
            <a:spLocks noChangeArrowheads="1"/>
          </p:cNvSpPr>
          <p:nvPr/>
        </p:nvSpPr>
        <p:spPr bwMode="auto">
          <a:xfrm>
            <a:off x="6029845" y="4257353"/>
            <a:ext cx="2214563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>
              <a:defRPr/>
            </a:pPr>
            <a:r>
              <a:rPr lang="en-US" altLang="ja-JP" sz="2800" kern="0" dirty="0" smtClean="0">
                <a:latin typeface="Calibri" pitchFamily="34" charset="0"/>
                <a:cs typeface="Calibri" pitchFamily="34" charset="0"/>
              </a:rPr>
              <a:t>lowest </a:t>
            </a:r>
            <a:r>
              <a:rPr lang="en-US" altLang="ja-JP" sz="2800" i="1" kern="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ja-JP" sz="2800" i="1" kern="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ja-JP" sz="2800" i="1" kern="0" dirty="0" smtClean="0">
                <a:latin typeface="times new Roman" pitchFamily="18" charset="0"/>
                <a:cs typeface="times new Roman" pitchFamily="18" charset="0"/>
              </a:rPr>
              <a:t>+2z</a:t>
            </a:r>
            <a:endParaRPr lang="en-US" altLang="ja-JP" sz="2800" i="1" kern="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en-US" altLang="ja-JP" sz="2800" kern="0" dirty="0" smtClean="0">
                <a:latin typeface="Calibri" pitchFamily="34" charset="0"/>
                <a:cs typeface="Calibri" pitchFamily="34" charset="0"/>
              </a:rPr>
              <a:t>rows   </a:t>
            </a:r>
            <a:endParaRPr lang="en-US" altLang="ja-JP" sz="2800" kern="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7" name="66 - TextBox"/>
          <p:cNvSpPr txBox="1"/>
          <p:nvPr/>
        </p:nvSpPr>
        <p:spPr bwMode="auto">
          <a:xfrm>
            <a:off x="2172220" y="3977953"/>
            <a:ext cx="1428750" cy="538162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n-US" sz="29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i="1" kern="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kern="0" baseline="300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8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=</a:t>
            </a:r>
            <a:endParaRPr lang="en-US" sz="2800" i="1" kern="0" baseline="300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268" name="Object 5"/>
          <p:cNvGraphicFramePr>
            <a:graphicFrameLocks noChangeAspect="1"/>
          </p:cNvGraphicFramePr>
          <p:nvPr/>
        </p:nvGraphicFramePr>
        <p:xfrm>
          <a:off x="3386658" y="3789040"/>
          <a:ext cx="2571750" cy="974725"/>
        </p:xfrm>
        <a:graphic>
          <a:graphicData uri="http://schemas.openxmlformats.org/presentationml/2006/ole">
            <p:oleObj spid="_x0000_s734211" name="Εξίσωση" r:id="rId7" imgW="1002960" imgH="482400" progId="Equation.3">
              <p:embed/>
            </p:oleObj>
          </a:graphicData>
        </a:graphic>
      </p:graphicFrame>
      <p:grpSp>
        <p:nvGrpSpPr>
          <p:cNvPr id="6" name="49 - Ομάδα"/>
          <p:cNvGrpSpPr>
            <a:grpSpLocks/>
          </p:cNvGrpSpPr>
          <p:nvPr/>
        </p:nvGrpSpPr>
        <p:grpSpPr bwMode="auto">
          <a:xfrm>
            <a:off x="3526358" y="4228778"/>
            <a:ext cx="466725" cy="493712"/>
            <a:chOff x="7224730" y="3007995"/>
            <a:chExt cx="467984" cy="492443"/>
          </a:xfrm>
        </p:grpSpPr>
        <p:sp>
          <p:nvSpPr>
            <p:cNvPr id="70" name="69 - TextBox"/>
            <p:cNvSpPr txBox="1"/>
            <p:nvPr/>
          </p:nvSpPr>
          <p:spPr bwMode="auto">
            <a:xfrm flipH="1">
              <a:off x="7477823" y="3137835"/>
              <a:ext cx="214891" cy="348352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2500" kern="0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71" name="70 - TextBox"/>
            <p:cNvSpPr txBox="1"/>
            <p:nvPr/>
          </p:nvSpPr>
          <p:spPr bwMode="auto">
            <a:xfrm>
              <a:off x="7224730" y="3007995"/>
              <a:ext cx="356559" cy="492443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2600" i="1" kern="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</a:t>
              </a:r>
              <a:endParaRPr lang="en-US" sz="2600" kern="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2" name="71 - TextBox"/>
          <p:cNvSpPr txBox="1"/>
          <p:nvPr/>
        </p:nvSpPr>
        <p:spPr bwMode="auto">
          <a:xfrm>
            <a:off x="5029720" y="3977953"/>
            <a:ext cx="928688" cy="52387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n-US" sz="2800" i="1" kern="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kern="0" baseline="300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8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en-US" sz="2800" i="1" kern="0" baseline="30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26 - Ομάδα"/>
          <p:cNvGrpSpPr>
            <a:grpSpLocks/>
          </p:cNvGrpSpPr>
          <p:nvPr/>
        </p:nvGrpSpPr>
        <p:grpSpPr bwMode="auto">
          <a:xfrm>
            <a:off x="1815033" y="4263703"/>
            <a:ext cx="4287837" cy="647700"/>
            <a:chOff x="2713024" y="4786322"/>
            <a:chExt cx="3789390" cy="572298"/>
          </a:xfrm>
        </p:grpSpPr>
        <p:cxnSp>
          <p:nvCxnSpPr>
            <p:cNvPr id="11298" name="73 - Ευθεία γραμμή σύνδεσης"/>
            <p:cNvCxnSpPr>
              <a:cxnSpLocks noChangeShapeType="1"/>
            </p:cNvCxnSpPr>
            <p:nvPr/>
          </p:nvCxnSpPr>
          <p:spPr bwMode="auto">
            <a:xfrm>
              <a:off x="2714612" y="4786322"/>
              <a:ext cx="3786214" cy="1588"/>
            </a:xfrm>
            <a:prstGeom prst="line">
              <a:avLst/>
            </a:prstGeom>
            <a:noFill/>
            <a:ln w="317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299" name="74 - Ευθεία γραμμή σύνδεσης"/>
            <p:cNvCxnSpPr>
              <a:cxnSpLocks noChangeShapeType="1"/>
            </p:cNvCxnSpPr>
            <p:nvPr/>
          </p:nvCxnSpPr>
          <p:spPr bwMode="auto">
            <a:xfrm rot="5400000">
              <a:off x="2428066" y="5072074"/>
              <a:ext cx="571504" cy="1588"/>
            </a:xfrm>
            <a:prstGeom prst="line">
              <a:avLst/>
            </a:prstGeom>
            <a:noFill/>
            <a:ln w="317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1300" name="75 - Ευθεία γραμμή σύνδεσης"/>
            <p:cNvCxnSpPr>
              <a:cxnSpLocks noChangeShapeType="1"/>
            </p:cNvCxnSpPr>
            <p:nvPr/>
          </p:nvCxnSpPr>
          <p:spPr bwMode="auto">
            <a:xfrm rot="5400000">
              <a:off x="6215868" y="5071280"/>
              <a:ext cx="571504" cy="1588"/>
            </a:xfrm>
            <a:prstGeom prst="line">
              <a:avLst/>
            </a:prstGeom>
            <a:noFill/>
            <a:ln w="317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815033" y="4122415"/>
          <a:ext cx="554037" cy="307975"/>
        </p:xfrm>
        <a:graphic>
          <a:graphicData uri="http://schemas.openxmlformats.org/presentationml/2006/ole">
            <p:oleObj spid="_x0000_s734212" name="Εξίσωση" r:id="rId8" imgW="215640" imgH="152280" progId="Equation.3">
              <p:embed/>
            </p:oleObj>
          </a:graphicData>
        </a:graphic>
      </p:graphicFrame>
      <p:sp>
        <p:nvSpPr>
          <p:cNvPr id="78" name="77 - TextBox"/>
          <p:cNvSpPr txBox="1"/>
          <p:nvPr/>
        </p:nvSpPr>
        <p:spPr bwMode="auto">
          <a:xfrm>
            <a:off x="4839220" y="5132809"/>
            <a:ext cx="1357313" cy="52387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n-US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i="1" kern="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kern="0" baseline="300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8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kern="0" baseline="30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270" name="Object 5"/>
          <p:cNvGraphicFramePr>
            <a:graphicFrameLocks noChangeAspect="1"/>
          </p:cNvGraphicFramePr>
          <p:nvPr/>
        </p:nvGraphicFramePr>
        <p:xfrm>
          <a:off x="5744095" y="5266159"/>
          <a:ext cx="227013" cy="461963"/>
        </p:xfrm>
        <a:graphic>
          <a:graphicData uri="http://schemas.openxmlformats.org/presentationml/2006/ole">
            <p:oleObj spid="_x0000_s734213" name="Εξίσωση" r:id="rId9" imgW="88560" imgH="228600" progId="Equation.3">
              <p:embed/>
            </p:oleObj>
          </a:graphicData>
        </a:graphic>
      </p:graphicFrame>
      <p:sp>
        <p:nvSpPr>
          <p:cNvPr id="81" name="Rectangle 2"/>
          <p:cNvSpPr txBox="1">
            <a:spLocks noChangeArrowheads="1"/>
          </p:cNvSpPr>
          <p:nvPr/>
        </p:nvSpPr>
        <p:spPr bwMode="auto">
          <a:xfrm>
            <a:off x="4250183" y="3271030"/>
            <a:ext cx="4786313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>
              <a:defRPr/>
            </a:pPr>
            <a:r>
              <a:rPr lang="en-US" altLang="ja-JP" sz="2800" kern="0" dirty="0">
                <a:latin typeface="Calibri" pitchFamily="34" charset="0"/>
                <a:cs typeface="Calibri" pitchFamily="34" charset="0"/>
              </a:rPr>
              <a:t>invertible </a:t>
            </a:r>
            <a:r>
              <a:rPr lang="en-US" altLang="ja-JP" sz="2800" kern="0" dirty="0" err="1">
                <a:latin typeface="Calibri" pitchFamily="34" charset="0"/>
                <a:cs typeface="Calibri" pitchFamily="34" charset="0"/>
              </a:rPr>
              <a:t>whp</a:t>
            </a:r>
            <a:r>
              <a:rPr lang="en-US" altLang="ja-JP" sz="2800" kern="0" dirty="0">
                <a:latin typeface="Calibri" pitchFamily="34" charset="0"/>
                <a:cs typeface="Calibri" pitchFamily="34" charset="0"/>
              </a:rPr>
              <a:t> for RLNC</a:t>
            </a:r>
          </a:p>
        </p:txBody>
      </p:sp>
      <p:sp>
        <p:nvSpPr>
          <p:cNvPr id="49" name="Rectangle 2"/>
          <p:cNvSpPr txBox="1">
            <a:spLocks noChangeArrowheads="1"/>
          </p:cNvSpPr>
          <p:nvPr/>
        </p:nvSpPr>
        <p:spPr bwMode="auto">
          <a:xfrm>
            <a:off x="6642547" y="2387427"/>
            <a:ext cx="928687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>
              <a:defRPr/>
            </a:pPr>
            <a:r>
              <a:rPr lang="en-US" altLang="ja-JP" sz="2800" kern="0" dirty="0">
                <a:latin typeface="Calibri" pitchFamily="34" charset="0"/>
                <a:cs typeface="Calibri" pitchFamily="34" charset="0"/>
              </a:rPr>
              <a:t>(2)</a:t>
            </a:r>
          </a:p>
        </p:txBody>
      </p:sp>
      <p:sp>
        <p:nvSpPr>
          <p:cNvPr id="50" name="Rectangle 2"/>
          <p:cNvSpPr txBox="1">
            <a:spLocks noChangeArrowheads="1"/>
          </p:cNvSpPr>
          <p:nvPr/>
        </p:nvSpPr>
        <p:spPr bwMode="auto">
          <a:xfrm>
            <a:off x="6667649" y="1584088"/>
            <a:ext cx="928687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>
              <a:defRPr/>
            </a:pPr>
            <a:r>
              <a:rPr lang="en-US" altLang="ja-JP" sz="2800" kern="0" dirty="0">
                <a:latin typeface="Calibri" pitchFamily="34" charset="0"/>
                <a:cs typeface="Calibri" pitchFamily="34" charset="0"/>
              </a:rPr>
              <a:t>(1)</a:t>
            </a:r>
          </a:p>
        </p:txBody>
      </p:sp>
      <p:sp>
        <p:nvSpPr>
          <p:cNvPr id="51" name="Rectangle 2"/>
          <p:cNvSpPr txBox="1">
            <a:spLocks noChangeArrowheads="1"/>
          </p:cNvSpPr>
          <p:nvPr/>
        </p:nvSpPr>
        <p:spPr bwMode="auto">
          <a:xfrm>
            <a:off x="6739657" y="5150272"/>
            <a:ext cx="928687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>
              <a:defRPr/>
            </a:pPr>
            <a:r>
              <a:rPr lang="en-US" altLang="ja-JP" sz="2800" kern="0" dirty="0" smtClean="0">
                <a:latin typeface="Calibri" pitchFamily="34" charset="0"/>
                <a:cs typeface="Calibri" pitchFamily="34" charset="0"/>
              </a:rPr>
              <a:t>(3)</a:t>
            </a:r>
            <a:endParaRPr lang="en-US" altLang="ja-JP" sz="2800" kern="0" dirty="0"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8" name="Group 51"/>
          <p:cNvGrpSpPr/>
          <p:nvPr/>
        </p:nvGrpSpPr>
        <p:grpSpPr>
          <a:xfrm>
            <a:off x="8296275" y="509588"/>
            <a:ext cx="561975" cy="561975"/>
            <a:chOff x="8296275" y="509588"/>
            <a:chExt cx="561975" cy="561975"/>
          </a:xfrm>
        </p:grpSpPr>
        <p:sp>
          <p:nvSpPr>
            <p:cNvPr id="53" name="3 - Έλλειψη"/>
            <p:cNvSpPr/>
            <p:nvPr/>
          </p:nvSpPr>
          <p:spPr bwMode="auto">
            <a:xfrm>
              <a:off x="8296275" y="509588"/>
              <a:ext cx="561975" cy="561975"/>
            </a:xfrm>
            <a:prstGeom prst="ellipse">
              <a:avLst/>
            </a:prstGeom>
            <a:solidFill>
              <a:srgbClr val="FF0000"/>
            </a:solidFill>
            <a:ln w="31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l-GR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itchFamily="-105" charset="0"/>
                <a:cs typeface="Arial" charset="0"/>
              </a:endParaRPr>
            </a:p>
          </p:txBody>
        </p:sp>
        <p:sp>
          <p:nvSpPr>
            <p:cNvPr id="57" name="4 - Έλλειψη"/>
            <p:cNvSpPr/>
            <p:nvPr/>
          </p:nvSpPr>
          <p:spPr bwMode="auto">
            <a:xfrm>
              <a:off x="8364538" y="576263"/>
              <a:ext cx="433387" cy="431800"/>
            </a:xfrm>
            <a:prstGeom prst="ellipse">
              <a:avLst/>
            </a:prstGeom>
            <a:solidFill>
              <a:srgbClr val="009900"/>
            </a:solidFill>
            <a:ln w="3175" cap="flat" cmpd="sng" algn="ctr">
              <a:solidFill>
                <a:srgbClr val="0099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l-GR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itchFamily="-105" charset="0"/>
                <a:cs typeface="Arial" charset="0"/>
              </a:endParaRPr>
            </a:p>
          </p:txBody>
        </p:sp>
        <p:sp>
          <p:nvSpPr>
            <p:cNvPr id="58" name="5 - Έλλειψη"/>
            <p:cNvSpPr>
              <a:spLocks noChangeAspect="1"/>
            </p:cNvSpPr>
            <p:nvPr/>
          </p:nvSpPr>
          <p:spPr bwMode="auto">
            <a:xfrm>
              <a:off x="8453438" y="660400"/>
              <a:ext cx="257175" cy="257175"/>
            </a:xfrm>
            <a:prstGeom prst="ellipse">
              <a:avLst/>
            </a:prstGeom>
            <a:solidFill>
              <a:schemeClr val="tx1"/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l-GR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itchFamily="-105" charset="0"/>
                <a:cs typeface="Arial" charset="0"/>
              </a:endParaRPr>
            </a:p>
          </p:txBody>
        </p:sp>
      </p:grpSp>
      <p:graphicFrame>
        <p:nvGraphicFramePr>
          <p:cNvPr id="60" name="Object 5"/>
          <p:cNvGraphicFramePr>
            <a:graphicFrameLocks noChangeAspect="1"/>
          </p:cNvGraphicFramePr>
          <p:nvPr/>
        </p:nvGraphicFramePr>
        <p:xfrm>
          <a:off x="706883" y="3213880"/>
          <a:ext cx="3221038" cy="563562"/>
        </p:xfrm>
        <a:graphic>
          <a:graphicData uri="http://schemas.openxmlformats.org/presentationml/2006/ole">
            <p:oleObj spid="_x0000_s734216" name="Equation" r:id="rId10" imgW="1257120" imgH="279360" progId="Equation.3">
              <p:embed/>
            </p:oleObj>
          </a:graphicData>
        </a:graphic>
      </p:graphicFrame>
      <p:sp>
        <p:nvSpPr>
          <p:cNvPr id="61" name="45 - TextBox"/>
          <p:cNvSpPr txBox="1"/>
          <p:nvPr/>
        </p:nvSpPr>
        <p:spPr bwMode="auto">
          <a:xfrm>
            <a:off x="678308" y="3180542"/>
            <a:ext cx="357188" cy="493713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n-US" sz="2600" i="1" kern="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en-US" sz="2600" kern="0" baseline="-250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48 - Ομάδα"/>
          <p:cNvGrpSpPr>
            <a:grpSpLocks/>
          </p:cNvGrpSpPr>
          <p:nvPr/>
        </p:nvGrpSpPr>
        <p:grpSpPr bwMode="auto">
          <a:xfrm>
            <a:off x="1821308" y="3140968"/>
            <a:ext cx="473075" cy="524589"/>
            <a:chOff x="1285852" y="3668001"/>
            <a:chExt cx="473514" cy="524592"/>
          </a:xfrm>
        </p:grpSpPr>
        <p:sp>
          <p:nvSpPr>
            <p:cNvPr id="63" name="46 - TextBox"/>
            <p:cNvSpPr txBox="1"/>
            <p:nvPr/>
          </p:nvSpPr>
          <p:spPr bwMode="auto">
            <a:xfrm flipH="1">
              <a:off x="1544855" y="3843341"/>
              <a:ext cx="214511" cy="349252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2500" kern="0" baseline="-25000" dirty="0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64" name="47 - TextBox"/>
            <p:cNvSpPr txBox="1"/>
            <p:nvPr/>
          </p:nvSpPr>
          <p:spPr bwMode="auto">
            <a:xfrm>
              <a:off x="1285852" y="3668001"/>
              <a:ext cx="286015" cy="500066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2600" i="1" kern="0" dirty="0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G</a:t>
              </a:r>
              <a:endParaRPr lang="en-US" sz="2600" kern="0" baseline="-250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65" name="Object 5"/>
          <p:cNvGraphicFramePr>
            <a:graphicFrameLocks noChangeAspect="1"/>
          </p:cNvGraphicFramePr>
          <p:nvPr/>
        </p:nvGraphicFramePr>
        <p:xfrm>
          <a:off x="3704654" y="3429530"/>
          <a:ext cx="252933" cy="282750"/>
        </p:xfrm>
        <a:graphic>
          <a:graphicData uri="http://schemas.openxmlformats.org/presentationml/2006/ole">
            <p:oleObj spid="_x0000_s734217" name="Equation" r:id="rId11" imgW="152280" imgH="215640" progId="Equation.3">
              <p:embed/>
            </p:oleObj>
          </a:graphicData>
        </a:graphic>
      </p:graphicFrame>
      <p:graphicFrame>
        <p:nvGraphicFramePr>
          <p:cNvPr id="68" name="Object 30"/>
          <p:cNvGraphicFramePr>
            <a:graphicFrameLocks noChangeAspect="1"/>
          </p:cNvGraphicFramePr>
          <p:nvPr/>
        </p:nvGraphicFramePr>
        <p:xfrm>
          <a:off x="3535808" y="3205942"/>
          <a:ext cx="585788" cy="385763"/>
        </p:xfrm>
        <a:graphic>
          <a:graphicData uri="http://schemas.openxmlformats.org/presentationml/2006/ole">
            <p:oleObj spid="_x0000_s734218" name="Equation" r:id="rId12" imgW="228600" imgH="190440" progId="Equation.3">
              <p:embed/>
            </p:oleObj>
          </a:graphicData>
        </a:graphic>
      </p:graphicFrame>
      <p:sp>
        <p:nvSpPr>
          <p:cNvPr id="62" name="86 - Έλλειψη"/>
          <p:cNvSpPr>
            <a:spLocks noChangeArrowheads="1"/>
          </p:cNvSpPr>
          <p:nvPr/>
        </p:nvSpPr>
        <p:spPr bwMode="auto">
          <a:xfrm>
            <a:off x="5562104" y="5085033"/>
            <a:ext cx="468313" cy="792163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69" name="88 - Έλλειψη"/>
          <p:cNvSpPr>
            <a:spLocks noChangeArrowheads="1"/>
          </p:cNvSpPr>
          <p:nvPr/>
        </p:nvSpPr>
        <p:spPr bwMode="auto">
          <a:xfrm>
            <a:off x="4779467" y="5135833"/>
            <a:ext cx="1285875" cy="714375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73" name="Rectangle 2"/>
          <p:cNvSpPr txBox="1">
            <a:spLocks noChangeArrowheads="1"/>
          </p:cNvSpPr>
          <p:nvPr/>
        </p:nvSpPr>
        <p:spPr bwMode="auto">
          <a:xfrm>
            <a:off x="1475656" y="5949280"/>
            <a:ext cx="4143375" cy="763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>
              <a:defRPr/>
            </a:pPr>
            <a:r>
              <a:rPr lang="en-US" altLang="ja-JP" sz="2800" kern="0" dirty="0">
                <a:latin typeface="Calibri" pitchFamily="34" charset="0"/>
                <a:cs typeface="Calibri" pitchFamily="34" charset="0"/>
              </a:rPr>
              <a:t>Matrix </a:t>
            </a:r>
            <a:r>
              <a:rPr lang="en-US" altLang="ja-JP" sz="2800" kern="0" dirty="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US" altLang="ja-JP" sz="2800" kern="0" dirty="0">
                <a:latin typeface="Calibri" pitchFamily="34" charset="0"/>
                <a:cs typeface="Calibri" pitchFamily="34" charset="0"/>
              </a:rPr>
              <a:t>rank </a:t>
            </a:r>
            <a:r>
              <a:rPr lang="en-US" altLang="ja-JP" sz="2800" i="1" kern="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altLang="ja-JP" sz="2800" kern="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altLang="ja-JP" sz="2800" kern="0" dirty="0">
                <a:latin typeface="Calibri" pitchFamily="34" charset="0"/>
                <a:cs typeface="Calibri" pitchFamily="34" charset="0"/>
              </a:rPr>
              <a:t>over </a:t>
            </a:r>
            <a:r>
              <a:rPr lang="en-US" altLang="ja-JP" sz="2800" i="1" kern="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altLang="ja-JP" sz="2800" i="1" kern="0" baseline="-25000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endParaRPr lang="en-US" altLang="ja-JP" sz="2800" i="1" kern="0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4" name="Straight Arrow Connector 73"/>
          <p:cNvCxnSpPr>
            <a:endCxn id="69" idx="4"/>
          </p:cNvCxnSpPr>
          <p:nvPr/>
        </p:nvCxnSpPr>
        <p:spPr bwMode="auto">
          <a:xfrm rot="5400000" flipH="1" flipV="1">
            <a:off x="5091720" y="5906551"/>
            <a:ext cx="387028" cy="274342"/>
          </a:xfrm>
          <a:prstGeom prst="straightConnector1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5" name="Rectangle 2"/>
          <p:cNvSpPr txBox="1">
            <a:spLocks noChangeArrowheads="1"/>
          </p:cNvSpPr>
          <p:nvPr/>
        </p:nvSpPr>
        <p:spPr bwMode="auto">
          <a:xfrm>
            <a:off x="5469185" y="5689749"/>
            <a:ext cx="4143375" cy="763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>
              <a:defRPr/>
            </a:pPr>
            <a:r>
              <a:rPr lang="en-US" altLang="ja-JP" sz="2800" kern="0" dirty="0">
                <a:latin typeface="Calibri" pitchFamily="34" charset="0"/>
                <a:cs typeface="Calibri" pitchFamily="34" charset="0"/>
              </a:rPr>
              <a:t>Matrix </a:t>
            </a:r>
            <a:r>
              <a:rPr lang="en-US" altLang="ja-JP" sz="2800" kern="0" dirty="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US" altLang="ja-JP" sz="2800" kern="0" dirty="0">
                <a:latin typeface="Calibri" pitchFamily="34" charset="0"/>
                <a:cs typeface="Calibri" pitchFamily="34" charset="0"/>
              </a:rPr>
              <a:t>rank </a:t>
            </a:r>
            <a:r>
              <a:rPr lang="en-US" altLang="ja-JP" sz="2800" i="1" kern="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altLang="ja-JP" sz="2800" kern="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altLang="ja-JP" sz="2800" kern="0" dirty="0">
                <a:latin typeface="Calibri" pitchFamily="34" charset="0"/>
                <a:cs typeface="Calibri" pitchFamily="34" charset="0"/>
              </a:rPr>
              <a:t>over </a:t>
            </a:r>
            <a:r>
              <a:rPr lang="en-US" altLang="ja-JP" sz="2800" i="1" kern="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altLang="ja-JP" sz="2800" i="1" kern="0" baseline="-25000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endParaRPr lang="en-US" altLang="ja-JP" sz="2800" i="1" kern="0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6" name="Straight Arrow Connector 75"/>
          <p:cNvCxnSpPr>
            <a:endCxn id="62" idx="6"/>
          </p:cNvCxnSpPr>
          <p:nvPr/>
        </p:nvCxnSpPr>
        <p:spPr bwMode="auto">
          <a:xfrm rot="10800000">
            <a:off x="6030417" y="5481116"/>
            <a:ext cx="485800" cy="468165"/>
          </a:xfrm>
          <a:prstGeom prst="straightConnector1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4788024" y="5990224"/>
            <a:ext cx="985838" cy="40011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0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CN" sz="20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66" grpId="0"/>
      <p:bldP spid="67" grpId="0" animBg="1"/>
      <p:bldP spid="72" grpId="0" animBg="1"/>
      <p:bldP spid="78" grpId="0" animBg="1"/>
      <p:bldP spid="81" grpId="0"/>
      <p:bldP spid="49" grpId="0"/>
      <p:bldP spid="51" grpId="0"/>
      <p:bldP spid="61" grpId="0" animBg="1"/>
      <p:bldP spid="62" grpId="0" animBg="1"/>
      <p:bldP spid="69" grpId="0" animBg="1"/>
      <p:bldP spid="73" grpId="0"/>
      <p:bldP spid="75" grpId="0"/>
      <p:bldP spid="7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application: key pool bootstrapping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 key center generates a set of keys {K1, K2, … }, a subset of which needs to be communicated to each network node</a:t>
            </a:r>
          </a:p>
          <a:p>
            <a:r>
              <a:rPr lang="en-US" sz="2400" dirty="0" smtClean="0"/>
              <a:t>Instead of every node communicating directly with the key center, nodes can obtain keys from neighbors who have the appropriate keys</a:t>
            </a:r>
          </a:p>
          <a:p>
            <a:r>
              <a:rPr lang="en-US" sz="2400" dirty="0" smtClean="0"/>
              <a:t>Use coding to correct errors from corrupted nodes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371600"/>
          </a:xfrm>
        </p:spPr>
        <p:txBody>
          <a:bodyPr/>
          <a:lstStyle/>
          <a:p>
            <a:r>
              <a:rPr lang="en-US" dirty="0" smtClean="0"/>
              <a:t>Key pool bootstrapping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507288" cy="3886200"/>
          </a:xfrm>
        </p:spPr>
        <p:txBody>
          <a:bodyPr>
            <a:noAutofit/>
          </a:bodyPr>
          <a:lstStyle/>
          <a:p>
            <a:r>
              <a:rPr lang="en-US" sz="2300" dirty="0" smtClean="0"/>
              <a:t>Problem is </a:t>
            </a:r>
            <a:r>
              <a:rPr lang="en-US" sz="2300" dirty="0" smtClean="0"/>
              <a:t>equivalent to multi-source network error </a:t>
            </a:r>
            <a:r>
              <a:rPr lang="en-US" sz="2300" dirty="0" smtClean="0"/>
              <a:t>correction</a:t>
            </a:r>
          </a:p>
          <a:p>
            <a:endParaRPr lang="en-US" sz="1000" dirty="0" smtClean="0"/>
          </a:p>
          <a:p>
            <a:endParaRPr lang="en-US" sz="2300" dirty="0" smtClean="0"/>
          </a:p>
          <a:p>
            <a:endParaRPr lang="en-US" sz="2300" dirty="0" smtClean="0"/>
          </a:p>
          <a:p>
            <a:endParaRPr lang="en-US" sz="2300" dirty="0" smtClean="0"/>
          </a:p>
          <a:p>
            <a:endParaRPr lang="en-US" sz="2300" dirty="0" smtClean="0"/>
          </a:p>
          <a:p>
            <a:endParaRPr lang="en-US" sz="2300" dirty="0" smtClean="0"/>
          </a:p>
          <a:p>
            <a:endParaRPr lang="en-US" sz="2300" dirty="0" smtClean="0"/>
          </a:p>
          <a:p>
            <a:endParaRPr lang="en-US" sz="2300" dirty="0" smtClean="0"/>
          </a:p>
          <a:p>
            <a:endParaRPr lang="en-US" sz="2300" dirty="0" smtClean="0"/>
          </a:p>
          <a:p>
            <a:endParaRPr lang="en-US" sz="2300" dirty="0" smtClean="0"/>
          </a:p>
          <a:p>
            <a:pPr>
              <a:buNone/>
            </a:pPr>
            <a:endParaRPr lang="en-US" sz="2300" dirty="0" smtClean="0"/>
          </a:p>
          <a:p>
            <a:r>
              <a:rPr lang="en-US" sz="2300" dirty="0" smtClean="0"/>
              <a:t>Coding across keys is needed for optimal error resilience</a:t>
            </a:r>
            <a:endParaRPr lang="en-US" sz="2300" dirty="0" smtClean="0"/>
          </a:p>
          <a:p>
            <a:endParaRPr lang="en-US" sz="2300" dirty="0" smtClean="0"/>
          </a:p>
        </p:txBody>
      </p:sp>
      <p:grpSp>
        <p:nvGrpSpPr>
          <p:cNvPr id="62" name="Group 61"/>
          <p:cNvGrpSpPr/>
          <p:nvPr/>
        </p:nvGrpSpPr>
        <p:grpSpPr>
          <a:xfrm>
            <a:off x="1691680" y="3717032"/>
            <a:ext cx="5978339" cy="1684998"/>
            <a:chOff x="1219200" y="3809991"/>
            <a:chExt cx="6477000" cy="1981209"/>
          </a:xfrm>
        </p:grpSpPr>
        <p:sp>
          <p:nvSpPr>
            <p:cNvPr id="63" name="Oval 62"/>
            <p:cNvSpPr/>
            <p:nvPr/>
          </p:nvSpPr>
          <p:spPr>
            <a:xfrm>
              <a:off x="4114800" y="3809991"/>
              <a:ext cx="762000" cy="457199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S2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1219200" y="5334000"/>
              <a:ext cx="60960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V1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1905000" y="5334000"/>
              <a:ext cx="60960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V2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2590800" y="5334000"/>
              <a:ext cx="60960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V3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67" name="Oval 66"/>
            <p:cNvSpPr/>
            <p:nvPr/>
          </p:nvSpPr>
          <p:spPr>
            <a:xfrm>
              <a:off x="3505200" y="5334000"/>
              <a:ext cx="60960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V4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68" name="Oval 67"/>
            <p:cNvSpPr/>
            <p:nvPr/>
          </p:nvSpPr>
          <p:spPr>
            <a:xfrm>
              <a:off x="4191000" y="5334000"/>
              <a:ext cx="60960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V5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69" name="Oval 68"/>
            <p:cNvSpPr/>
            <p:nvPr/>
          </p:nvSpPr>
          <p:spPr>
            <a:xfrm>
              <a:off x="4876800" y="5334000"/>
              <a:ext cx="60960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V6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70" name="Oval 69"/>
            <p:cNvSpPr/>
            <p:nvPr/>
          </p:nvSpPr>
          <p:spPr>
            <a:xfrm>
              <a:off x="5715000" y="5334000"/>
              <a:ext cx="60960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V7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71" name="Oval 70"/>
            <p:cNvSpPr/>
            <p:nvPr/>
          </p:nvSpPr>
          <p:spPr>
            <a:xfrm>
              <a:off x="6400800" y="5334000"/>
              <a:ext cx="60960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V8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72" name="Oval 71"/>
            <p:cNvSpPr/>
            <p:nvPr/>
          </p:nvSpPr>
          <p:spPr>
            <a:xfrm>
              <a:off x="7086600" y="5333989"/>
              <a:ext cx="609600" cy="45719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V9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73" name="Straight Arrow Connector 72"/>
            <p:cNvCxnSpPr/>
            <p:nvPr/>
          </p:nvCxnSpPr>
          <p:spPr>
            <a:xfrm rot="5400000">
              <a:off x="2308320" y="3364339"/>
              <a:ext cx="1133753" cy="2702392"/>
            </a:xfrm>
            <a:prstGeom prst="straightConnector1">
              <a:avLst/>
            </a:prstGeom>
            <a:ln>
              <a:headEnd type="triangle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>
              <a:stCxn id="63" idx="3"/>
              <a:endCxn id="65" idx="0"/>
            </p:cNvCxnSpPr>
            <p:nvPr/>
          </p:nvCxnSpPr>
          <p:spPr>
            <a:xfrm rot="5400000">
              <a:off x="2651220" y="3758816"/>
              <a:ext cx="1133753" cy="2016592"/>
            </a:xfrm>
            <a:prstGeom prst="straightConnector1">
              <a:avLst/>
            </a:prstGeom>
            <a:ln>
              <a:headEnd type="triangle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>
              <a:stCxn id="63" idx="3"/>
              <a:endCxn id="66" idx="0"/>
            </p:cNvCxnSpPr>
            <p:nvPr/>
          </p:nvCxnSpPr>
          <p:spPr>
            <a:xfrm rot="5400000">
              <a:off x="2994120" y="4101717"/>
              <a:ext cx="1133753" cy="1330792"/>
            </a:xfrm>
            <a:prstGeom prst="straightConnector1">
              <a:avLst/>
            </a:prstGeom>
            <a:ln>
              <a:headEnd type="triangle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>
              <a:stCxn id="63" idx="5"/>
              <a:endCxn id="70" idx="0"/>
            </p:cNvCxnSpPr>
            <p:nvPr/>
          </p:nvCxnSpPr>
          <p:spPr>
            <a:xfrm rot="16200000" flipH="1">
              <a:off x="4825628" y="4139816"/>
              <a:ext cx="1133753" cy="1254593"/>
            </a:xfrm>
            <a:prstGeom prst="straightConnector1">
              <a:avLst/>
            </a:prstGeom>
            <a:ln>
              <a:headEnd type="triangle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stCxn id="63" idx="5"/>
              <a:endCxn id="71" idx="0"/>
            </p:cNvCxnSpPr>
            <p:nvPr/>
          </p:nvCxnSpPr>
          <p:spPr>
            <a:xfrm rot="16200000" flipH="1">
              <a:off x="5168528" y="3796917"/>
              <a:ext cx="1133753" cy="1940392"/>
            </a:xfrm>
            <a:prstGeom prst="straightConnector1">
              <a:avLst/>
            </a:prstGeom>
            <a:ln>
              <a:headEnd type="triangle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/>
            <p:nvPr/>
          </p:nvCxnSpPr>
          <p:spPr>
            <a:xfrm>
              <a:off x="4876800" y="4267191"/>
              <a:ext cx="2514600" cy="1066798"/>
            </a:xfrm>
            <a:prstGeom prst="straightConnector1">
              <a:avLst/>
            </a:prstGeom>
            <a:ln>
              <a:headEnd type="triangle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1691680" y="1988836"/>
            <a:ext cx="6048672" cy="1195982"/>
            <a:chOff x="1219200" y="5334000"/>
            <a:chExt cx="6553200" cy="1406229"/>
          </a:xfrm>
        </p:grpSpPr>
        <p:sp>
          <p:nvSpPr>
            <p:cNvPr id="93" name="Oval 92"/>
            <p:cNvSpPr/>
            <p:nvPr/>
          </p:nvSpPr>
          <p:spPr>
            <a:xfrm>
              <a:off x="1219200" y="5334000"/>
              <a:ext cx="60960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V1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94" name="Oval 93"/>
            <p:cNvSpPr/>
            <p:nvPr/>
          </p:nvSpPr>
          <p:spPr>
            <a:xfrm>
              <a:off x="1905000" y="5334000"/>
              <a:ext cx="60960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V2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95" name="Oval 94"/>
            <p:cNvSpPr/>
            <p:nvPr/>
          </p:nvSpPr>
          <p:spPr>
            <a:xfrm>
              <a:off x="2590800" y="5334000"/>
              <a:ext cx="60960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V3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96" name="Oval 95"/>
            <p:cNvSpPr/>
            <p:nvPr/>
          </p:nvSpPr>
          <p:spPr>
            <a:xfrm>
              <a:off x="3505200" y="5334000"/>
              <a:ext cx="60960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V4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97" name="Oval 96"/>
            <p:cNvSpPr/>
            <p:nvPr/>
          </p:nvSpPr>
          <p:spPr>
            <a:xfrm>
              <a:off x="4191000" y="5334000"/>
              <a:ext cx="60960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V5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98" name="Oval 97"/>
            <p:cNvSpPr/>
            <p:nvPr/>
          </p:nvSpPr>
          <p:spPr>
            <a:xfrm>
              <a:off x="4876800" y="5334000"/>
              <a:ext cx="60960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V6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99" name="Oval 98"/>
            <p:cNvSpPr/>
            <p:nvPr/>
          </p:nvSpPr>
          <p:spPr>
            <a:xfrm>
              <a:off x="5715000" y="5334000"/>
              <a:ext cx="60960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V7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00" name="Oval 99"/>
            <p:cNvSpPr/>
            <p:nvPr/>
          </p:nvSpPr>
          <p:spPr>
            <a:xfrm>
              <a:off x="6400800" y="5334000"/>
              <a:ext cx="60960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V8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01" name="Oval 100"/>
            <p:cNvSpPr/>
            <p:nvPr/>
          </p:nvSpPr>
          <p:spPr>
            <a:xfrm>
              <a:off x="7086600" y="5334000"/>
              <a:ext cx="60960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V9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102" name="Straight Arrow Connector 101"/>
            <p:cNvCxnSpPr>
              <a:endCxn id="111" idx="2"/>
            </p:cNvCxnSpPr>
            <p:nvPr/>
          </p:nvCxnSpPr>
          <p:spPr>
            <a:xfrm rot="5400000" flipH="1">
              <a:off x="2553075" y="5066911"/>
              <a:ext cx="644243" cy="2702392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>
              <a:endCxn id="112" idx="2"/>
            </p:cNvCxnSpPr>
            <p:nvPr/>
          </p:nvCxnSpPr>
          <p:spPr>
            <a:xfrm rot="5400000" flipH="1">
              <a:off x="2895976" y="5409812"/>
              <a:ext cx="644243" cy="2016591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>
              <a:endCxn id="113" idx="2"/>
            </p:cNvCxnSpPr>
            <p:nvPr/>
          </p:nvCxnSpPr>
          <p:spPr>
            <a:xfrm rot="5400000" flipH="1">
              <a:off x="3238875" y="5752711"/>
              <a:ext cx="644243" cy="1330792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>
              <a:stCxn id="133" idx="0"/>
              <a:endCxn id="114" idx="2"/>
            </p:cNvCxnSpPr>
            <p:nvPr/>
          </p:nvCxnSpPr>
          <p:spPr>
            <a:xfrm rot="16200000" flipV="1">
              <a:off x="3852031" y="6053972"/>
              <a:ext cx="592670" cy="676728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Arrow Connector 105"/>
            <p:cNvCxnSpPr>
              <a:stCxn id="133" idx="0"/>
              <a:endCxn id="115" idx="2"/>
            </p:cNvCxnSpPr>
            <p:nvPr/>
          </p:nvCxnSpPr>
          <p:spPr>
            <a:xfrm rot="5400000" flipH="1" flipV="1">
              <a:off x="4194929" y="6387801"/>
              <a:ext cx="592670" cy="9071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>
              <a:endCxn id="116" idx="2"/>
            </p:cNvCxnSpPr>
            <p:nvPr/>
          </p:nvCxnSpPr>
          <p:spPr>
            <a:xfrm flipV="1">
              <a:off x="4651829" y="6096004"/>
              <a:ext cx="605971" cy="592665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>
              <a:endCxn id="117" idx="2"/>
            </p:cNvCxnSpPr>
            <p:nvPr/>
          </p:nvCxnSpPr>
          <p:spPr>
            <a:xfrm rot="5400000" flipH="1" flipV="1">
              <a:off x="5108483" y="5752709"/>
              <a:ext cx="644243" cy="133079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>
              <a:endCxn id="118" idx="2"/>
            </p:cNvCxnSpPr>
            <p:nvPr/>
          </p:nvCxnSpPr>
          <p:spPr>
            <a:xfrm rot="5400000" flipH="1" flipV="1">
              <a:off x="5451382" y="5409809"/>
              <a:ext cx="644243" cy="201659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>
              <a:endCxn id="119" idx="2"/>
            </p:cNvCxnSpPr>
            <p:nvPr/>
          </p:nvCxnSpPr>
          <p:spPr>
            <a:xfrm rot="5400000" flipH="1" flipV="1">
              <a:off x="5794282" y="5066908"/>
              <a:ext cx="644243" cy="2702393"/>
            </a:xfrm>
            <a:prstGeom prst="straightConnector1">
              <a:avLst/>
            </a:prstGeom>
            <a:ln>
              <a:headEnd type="none"/>
              <a:tailEnd type="non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1" name="Rectangle 110"/>
            <p:cNvSpPr/>
            <p:nvPr/>
          </p:nvSpPr>
          <p:spPr>
            <a:xfrm>
              <a:off x="1219200" y="5867400"/>
              <a:ext cx="609600" cy="2286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k</a:t>
              </a:r>
              <a:r>
                <a:rPr lang="en-US" sz="1100" dirty="0" smtClean="0">
                  <a:solidFill>
                    <a:schemeClr val="tx1"/>
                  </a:solidFill>
                </a:rPr>
                <a:t>1, k2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905000" y="5867400"/>
              <a:ext cx="609600" cy="2286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k</a:t>
              </a:r>
              <a:r>
                <a:rPr lang="en-US" sz="1100" dirty="0" smtClean="0">
                  <a:solidFill>
                    <a:schemeClr val="tx1"/>
                  </a:solidFill>
                </a:rPr>
                <a:t>1, k2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2590800" y="5867400"/>
              <a:ext cx="609600" cy="2286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k</a:t>
              </a:r>
              <a:r>
                <a:rPr lang="en-US" sz="1100" dirty="0" smtClean="0">
                  <a:solidFill>
                    <a:schemeClr val="tx1"/>
                  </a:solidFill>
                </a:rPr>
                <a:t>1, k2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505200" y="5867400"/>
              <a:ext cx="609600" cy="2286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k</a:t>
              </a:r>
              <a:r>
                <a:rPr lang="en-US" sz="1100" dirty="0" smtClean="0">
                  <a:solidFill>
                    <a:schemeClr val="tx1"/>
                  </a:solidFill>
                </a:rPr>
                <a:t>1, k3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4191000" y="5867400"/>
              <a:ext cx="609600" cy="2286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k</a:t>
              </a:r>
              <a:r>
                <a:rPr lang="en-US" sz="1100" dirty="0" smtClean="0">
                  <a:solidFill>
                    <a:schemeClr val="tx1"/>
                  </a:solidFill>
                </a:rPr>
                <a:t>1, k3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4953000" y="5867400"/>
              <a:ext cx="609600" cy="2286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k</a:t>
              </a:r>
              <a:r>
                <a:rPr lang="en-US" sz="1100" dirty="0" smtClean="0">
                  <a:solidFill>
                    <a:schemeClr val="tx1"/>
                  </a:solidFill>
                </a:rPr>
                <a:t>1, k3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5791200" y="5867400"/>
              <a:ext cx="609600" cy="2286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k2, k3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6477000" y="5867400"/>
              <a:ext cx="609600" cy="2286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k2, k3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7162800" y="5867400"/>
              <a:ext cx="609600" cy="2286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k2, k3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</p:grpSp>
      <p:sp>
        <p:nvSpPr>
          <p:cNvPr id="133" name="Oval 132"/>
          <p:cNvSpPr/>
          <p:nvPr/>
        </p:nvSpPr>
        <p:spPr>
          <a:xfrm>
            <a:off x="4355976" y="3140968"/>
            <a:ext cx="703334" cy="388843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R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46" name="Oval 145"/>
          <p:cNvSpPr/>
          <p:nvPr/>
        </p:nvSpPr>
        <p:spPr>
          <a:xfrm>
            <a:off x="2858880" y="3717033"/>
            <a:ext cx="703334" cy="388843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S1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49" name="Straight Arrow Connector 148"/>
          <p:cNvCxnSpPr>
            <a:stCxn id="146" idx="3"/>
          </p:cNvCxnSpPr>
          <p:nvPr/>
        </p:nvCxnSpPr>
        <p:spPr>
          <a:xfrm rot="5400000">
            <a:off x="1985325" y="4036621"/>
            <a:ext cx="964246" cy="988867"/>
          </a:xfrm>
          <a:prstGeom prst="straightConnector1">
            <a:avLst/>
          </a:prstGeom>
          <a:ln>
            <a:headEnd type="triangle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>
            <a:stCxn id="146" idx="4"/>
          </p:cNvCxnSpPr>
          <p:nvPr/>
        </p:nvCxnSpPr>
        <p:spPr>
          <a:xfrm rot="5400000">
            <a:off x="2440396" y="4243026"/>
            <a:ext cx="907301" cy="633001"/>
          </a:xfrm>
          <a:prstGeom prst="straightConnector1">
            <a:avLst/>
          </a:prstGeom>
          <a:ln>
            <a:headEnd type="triangle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stCxn id="146" idx="4"/>
          </p:cNvCxnSpPr>
          <p:nvPr/>
        </p:nvCxnSpPr>
        <p:spPr>
          <a:xfrm rot="5400000">
            <a:off x="2756897" y="4559469"/>
            <a:ext cx="907301" cy="1466"/>
          </a:xfrm>
          <a:prstGeom prst="straightConnector1">
            <a:avLst/>
          </a:prstGeom>
          <a:ln>
            <a:headEnd type="triangle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stCxn id="146" idx="4"/>
          </p:cNvCxnSpPr>
          <p:nvPr/>
        </p:nvCxnSpPr>
        <p:spPr>
          <a:xfrm rot="16200000" flipH="1">
            <a:off x="3073397" y="4243026"/>
            <a:ext cx="907301" cy="633001"/>
          </a:xfrm>
          <a:prstGeom prst="straightConnector1">
            <a:avLst/>
          </a:prstGeom>
          <a:ln>
            <a:headEnd type="triangle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146" idx="5"/>
          </p:cNvCxnSpPr>
          <p:nvPr/>
        </p:nvCxnSpPr>
        <p:spPr>
          <a:xfrm rot="16200000" flipH="1">
            <a:off x="3556092" y="3952053"/>
            <a:ext cx="964245" cy="1158002"/>
          </a:xfrm>
          <a:prstGeom prst="straightConnector1">
            <a:avLst/>
          </a:prstGeom>
          <a:ln>
            <a:headEnd type="triangle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>
            <a:stCxn id="146" idx="5"/>
          </p:cNvCxnSpPr>
          <p:nvPr/>
        </p:nvCxnSpPr>
        <p:spPr>
          <a:xfrm rot="16200000" flipH="1">
            <a:off x="3872592" y="3635553"/>
            <a:ext cx="964245" cy="1791002"/>
          </a:xfrm>
          <a:prstGeom prst="straightConnector1">
            <a:avLst/>
          </a:prstGeom>
          <a:ln>
            <a:headEnd type="triangle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6" name="Oval 155"/>
          <p:cNvSpPr/>
          <p:nvPr/>
        </p:nvSpPr>
        <p:spPr>
          <a:xfrm>
            <a:off x="5724128" y="3717033"/>
            <a:ext cx="703334" cy="388843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S3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58" name="Straight Arrow Connector 157"/>
          <p:cNvCxnSpPr>
            <a:stCxn id="156" idx="3"/>
          </p:cNvCxnSpPr>
          <p:nvPr/>
        </p:nvCxnSpPr>
        <p:spPr>
          <a:xfrm rot="5400000">
            <a:off x="4414339" y="3600386"/>
            <a:ext cx="964245" cy="1861335"/>
          </a:xfrm>
          <a:prstGeom prst="straightConnector1">
            <a:avLst/>
          </a:prstGeom>
          <a:ln>
            <a:headEnd type="triangle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>
            <a:stCxn id="156" idx="3"/>
          </p:cNvCxnSpPr>
          <p:nvPr/>
        </p:nvCxnSpPr>
        <p:spPr>
          <a:xfrm rot="5400000">
            <a:off x="4730839" y="3916887"/>
            <a:ext cx="964245" cy="1228335"/>
          </a:xfrm>
          <a:prstGeom prst="straightConnector1">
            <a:avLst/>
          </a:prstGeom>
          <a:ln>
            <a:headEnd type="triangle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>
            <a:stCxn id="156" idx="4"/>
          </p:cNvCxnSpPr>
          <p:nvPr/>
        </p:nvCxnSpPr>
        <p:spPr>
          <a:xfrm rot="5400000">
            <a:off x="5305644" y="4243026"/>
            <a:ext cx="907301" cy="633001"/>
          </a:xfrm>
          <a:prstGeom prst="straightConnector1">
            <a:avLst/>
          </a:prstGeom>
          <a:ln>
            <a:headEnd type="triangle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1" name="Straight Arrow Connector 160"/>
          <p:cNvCxnSpPr>
            <a:stCxn id="156" idx="4"/>
          </p:cNvCxnSpPr>
          <p:nvPr/>
        </p:nvCxnSpPr>
        <p:spPr>
          <a:xfrm rot="5400000">
            <a:off x="5622145" y="4559469"/>
            <a:ext cx="907301" cy="1466"/>
          </a:xfrm>
          <a:prstGeom prst="straightConnector1">
            <a:avLst/>
          </a:prstGeom>
          <a:ln>
            <a:headEnd type="triangle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>
            <a:stCxn id="156" idx="4"/>
          </p:cNvCxnSpPr>
          <p:nvPr/>
        </p:nvCxnSpPr>
        <p:spPr>
          <a:xfrm rot="16200000" flipH="1">
            <a:off x="5938645" y="4243026"/>
            <a:ext cx="907301" cy="633001"/>
          </a:xfrm>
          <a:prstGeom prst="straightConnector1">
            <a:avLst/>
          </a:prstGeom>
          <a:ln>
            <a:headEnd type="triangle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>
            <a:stCxn id="156" idx="5"/>
          </p:cNvCxnSpPr>
          <p:nvPr/>
        </p:nvCxnSpPr>
        <p:spPr>
          <a:xfrm rot="16200000" flipH="1">
            <a:off x="6421340" y="3952053"/>
            <a:ext cx="964245" cy="1158002"/>
          </a:xfrm>
          <a:prstGeom prst="straightConnector1">
            <a:avLst/>
          </a:prstGeom>
          <a:ln>
            <a:headEnd type="triangle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/>
          <p:nvPr/>
        </p:nvCxnSpPr>
        <p:spPr>
          <a:xfrm rot="5400000" flipH="1">
            <a:off x="2952920" y="4428151"/>
            <a:ext cx="547921" cy="2494336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8" name="Straight Arrow Connector 167"/>
          <p:cNvCxnSpPr/>
          <p:nvPr/>
        </p:nvCxnSpPr>
        <p:spPr>
          <a:xfrm rot="5400000" flipH="1">
            <a:off x="3269422" y="4744652"/>
            <a:ext cx="547921" cy="1861335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/>
          <p:nvPr/>
        </p:nvCxnSpPr>
        <p:spPr>
          <a:xfrm rot="5400000" flipH="1">
            <a:off x="3585921" y="5061151"/>
            <a:ext cx="547921" cy="1228335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/>
          <p:nvPr/>
        </p:nvCxnSpPr>
        <p:spPr>
          <a:xfrm rot="16200000" flipV="1">
            <a:off x="4150000" y="5341087"/>
            <a:ext cx="504059" cy="624627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/>
          <p:nvPr/>
        </p:nvCxnSpPr>
        <p:spPr>
          <a:xfrm rot="5400000" flipH="1" flipV="1">
            <a:off x="4466499" y="5649215"/>
            <a:ext cx="504059" cy="8373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/>
          <p:nvPr/>
        </p:nvCxnSpPr>
        <p:spPr>
          <a:xfrm flipV="1">
            <a:off x="4866731" y="5401374"/>
            <a:ext cx="559318" cy="504055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/>
          <p:nvPr/>
        </p:nvCxnSpPr>
        <p:spPr>
          <a:xfrm rot="5400000" flipH="1" flipV="1">
            <a:off x="5311589" y="5061150"/>
            <a:ext cx="547921" cy="1228336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/>
          <p:nvPr/>
        </p:nvCxnSpPr>
        <p:spPr>
          <a:xfrm rot="5400000" flipH="1" flipV="1">
            <a:off x="5628088" y="4744649"/>
            <a:ext cx="547921" cy="1861336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/>
          <p:nvPr/>
        </p:nvCxnSpPr>
        <p:spPr>
          <a:xfrm rot="5400000" flipH="1" flipV="1">
            <a:off x="5944588" y="4428148"/>
            <a:ext cx="547921" cy="2494337"/>
          </a:xfrm>
          <a:prstGeom prst="straightConnector1">
            <a:avLst/>
          </a:prstGeom>
          <a:ln>
            <a:headEnd type="non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6" name="Oval 175"/>
          <p:cNvSpPr/>
          <p:nvPr/>
        </p:nvSpPr>
        <p:spPr>
          <a:xfrm>
            <a:off x="4355976" y="5920477"/>
            <a:ext cx="703334" cy="388843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R</a:t>
            </a:r>
            <a:endParaRPr lang="en-US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190500"/>
            <a:ext cx="8229600" cy="1311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dirty="0" smtClean="0">
                <a:solidFill>
                  <a:srgbClr val="000000"/>
                </a:solidFill>
                <a:latin typeface="Calibri" pitchFamily="34" charset="0"/>
              </a:rPr>
              <a:t>Outline</a:t>
            </a:r>
            <a:endParaRPr lang="en-US" sz="36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57200" y="1412776"/>
            <a:ext cx="8507288" cy="6315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0" lvl="1" indent="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solidFill>
                <a:schemeClr val="accent3">
                  <a:lumMod val="65000"/>
                </a:schemeClr>
              </a:solidFill>
              <a:latin typeface="Calibri" pitchFamily="34" charset="0"/>
            </a:endParaRPr>
          </a:p>
          <a:p>
            <a:pPr marL="0" lvl="1" indent="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latin typeface="Calibri" pitchFamily="34" charset="0"/>
            </a:endParaRP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</a:rPr>
              <a:t>Multiple-source multicast, uniform errors</a:t>
            </a: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latin typeface="Calibri" pitchFamily="34" charset="0"/>
            </a:endParaRP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latin typeface="Calibri" pitchFamily="34" charset="0"/>
              </a:rPr>
              <a:t>Coding </a:t>
            </a:r>
            <a:r>
              <a:rPr lang="en-US" sz="2400" dirty="0" smtClean="0">
                <a:latin typeface="Calibri" pitchFamily="34" charset="0"/>
              </a:rPr>
              <a:t>for deadlines: non-multicast nested networks</a:t>
            </a:r>
          </a:p>
          <a:p>
            <a:pPr marL="627063" lvl="1">
              <a:lnSpc>
                <a:spcPct val="9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dirty="0" smtClean="0">
                <a:latin typeface="Calibri" pitchFamily="34" charset="0"/>
              </a:rPr>
              <a:t>O. Tekin, S. Vyetrenko, T. Ho and H. Yao, </a:t>
            </a:r>
            <a:r>
              <a:rPr lang="en-US" sz="2000" dirty="0" err="1" smtClean="0">
                <a:latin typeface="Calibri" pitchFamily="34" charset="0"/>
              </a:rPr>
              <a:t>Allerton</a:t>
            </a:r>
            <a:r>
              <a:rPr lang="en-US" sz="2000" dirty="0" smtClean="0">
                <a:latin typeface="Calibri" pitchFamily="34" charset="0"/>
              </a:rPr>
              <a:t> 2011.</a:t>
            </a:r>
          </a:p>
          <a:p>
            <a:pPr marL="627063" lvl="1">
              <a:lnSpc>
                <a:spcPct val="9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 smtClean="0">
              <a:latin typeface="Calibri" pitchFamily="34" charset="0"/>
            </a:endParaRP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</a:rPr>
              <a:t>Combining information theoretic and cryptographic security: single-source </a:t>
            </a:r>
            <a:r>
              <a:rPr lang="en-US" sz="2400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</a:rPr>
              <a:t>multicast</a:t>
            </a:r>
            <a:endParaRPr lang="en-US" sz="2400" dirty="0" smtClean="0">
              <a:solidFill>
                <a:schemeClr val="accent3">
                  <a:lumMod val="65000"/>
                </a:schemeClr>
              </a:solidFill>
              <a:latin typeface="Calibri" pitchFamily="34" charset="0"/>
            </a:endParaRPr>
          </a:p>
          <a:p>
            <a:pPr marL="0" lvl="1" indent="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solidFill>
                <a:schemeClr val="accent3">
                  <a:lumMod val="65000"/>
                </a:schemeClr>
              </a:solidFill>
              <a:latin typeface="Calibri" pitchFamily="34" charset="0"/>
            </a:endParaRPr>
          </a:p>
          <a:p>
            <a:pPr marL="0" lvl="1" indent="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</a:rPr>
              <a:t>Non-uniform errors: unequal link capacities</a:t>
            </a:r>
            <a:endParaRPr lang="en-US" sz="24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- non-multicast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500" dirty="0" smtClean="0"/>
              <a:t>F</a:t>
            </a:r>
            <a:r>
              <a:rPr lang="tr-TR" sz="2500" dirty="0" smtClean="0"/>
              <a:t>inding the capacity region</a:t>
            </a:r>
            <a:r>
              <a:rPr lang="en-US" sz="2500" dirty="0" smtClean="0"/>
              <a:t> of a general non-multicast network even in the erasure-free case is </a:t>
            </a:r>
            <a:r>
              <a:rPr lang="tr-TR" sz="2500" dirty="0" smtClean="0"/>
              <a:t>an open problem</a:t>
            </a:r>
            <a:endParaRPr lang="en-US" sz="2500" dirty="0" smtClean="0"/>
          </a:p>
          <a:p>
            <a:pPr lvl="1"/>
            <a:r>
              <a:rPr lang="en-US" sz="2500" dirty="0" smtClean="0"/>
              <a:t>Coding across different sinks’ packets (inter-session coding) is sometimes required</a:t>
            </a:r>
          </a:p>
          <a:p>
            <a:pPr lvl="1"/>
            <a:r>
              <a:rPr lang="en-US" sz="2500" dirty="0" smtClean="0"/>
              <a:t>We don’t know in general when intra-session coding is sufficient</a:t>
            </a:r>
          </a:p>
          <a:p>
            <a:r>
              <a:rPr lang="en-US" sz="2500" dirty="0" smtClean="0"/>
              <a:t>We can derive cut set bounds by analyzing three-layer networks (Vyetrenko, Ho &amp; Dikaliotis 10)</a:t>
            </a:r>
            <a:endParaRPr lang="tr-TR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tr-TR" dirty="0"/>
          </a:p>
        </p:txBody>
      </p:sp>
      <p:grpSp>
        <p:nvGrpSpPr>
          <p:cNvPr id="4" name="Group 127"/>
          <p:cNvGrpSpPr/>
          <p:nvPr/>
        </p:nvGrpSpPr>
        <p:grpSpPr>
          <a:xfrm>
            <a:off x="2699792" y="1465287"/>
            <a:ext cx="3555988" cy="4977596"/>
            <a:chOff x="457200" y="1219200"/>
            <a:chExt cx="3695439" cy="5170638"/>
          </a:xfrm>
        </p:grpSpPr>
        <p:grpSp>
          <p:nvGrpSpPr>
            <p:cNvPr id="5" name="Group 95"/>
            <p:cNvGrpSpPr/>
            <p:nvPr/>
          </p:nvGrpSpPr>
          <p:grpSpPr>
            <a:xfrm>
              <a:off x="457200" y="1676398"/>
              <a:ext cx="3695439" cy="4713440"/>
              <a:chOff x="457200" y="1600198"/>
              <a:chExt cx="3695439" cy="4713440"/>
            </a:xfrm>
          </p:grpSpPr>
          <p:grpSp>
            <p:nvGrpSpPr>
              <p:cNvPr id="6" name="Group 46"/>
              <p:cNvGrpSpPr/>
              <p:nvPr/>
            </p:nvGrpSpPr>
            <p:grpSpPr>
              <a:xfrm>
                <a:off x="457200" y="1600198"/>
                <a:ext cx="3352800" cy="3962404"/>
                <a:chOff x="3048000" y="2514596"/>
                <a:chExt cx="3352800" cy="3962404"/>
              </a:xfrm>
            </p:grpSpPr>
            <p:grpSp>
              <p:nvGrpSpPr>
                <p:cNvPr id="7" name="Group 28"/>
                <p:cNvGrpSpPr/>
                <p:nvPr/>
              </p:nvGrpSpPr>
              <p:grpSpPr>
                <a:xfrm>
                  <a:off x="3048000" y="2514596"/>
                  <a:ext cx="3352800" cy="2898768"/>
                  <a:chOff x="3048000" y="2514596"/>
                  <a:chExt cx="3352800" cy="2898768"/>
                </a:xfrm>
              </p:grpSpPr>
              <p:grpSp>
                <p:nvGrpSpPr>
                  <p:cNvPr id="8" name="Group 24"/>
                  <p:cNvGrpSpPr/>
                  <p:nvPr/>
                </p:nvGrpSpPr>
                <p:grpSpPr>
                  <a:xfrm>
                    <a:off x="3048000" y="2514596"/>
                    <a:ext cx="2898967" cy="2898768"/>
                    <a:chOff x="3048000" y="2514596"/>
                    <a:chExt cx="2898967" cy="2898768"/>
                  </a:xfrm>
                </p:grpSpPr>
                <p:grpSp>
                  <p:nvGrpSpPr>
                    <p:cNvPr id="9" name="Group 3"/>
                    <p:cNvGrpSpPr/>
                    <p:nvPr/>
                  </p:nvGrpSpPr>
                  <p:grpSpPr>
                    <a:xfrm>
                      <a:off x="3048000" y="2514596"/>
                      <a:ext cx="2898967" cy="2898768"/>
                      <a:chOff x="381000" y="2023973"/>
                      <a:chExt cx="2898967" cy="2898768"/>
                    </a:xfrm>
                  </p:grpSpPr>
                  <p:grpSp>
                    <p:nvGrpSpPr>
                      <p:cNvPr id="10" name="Group 133"/>
                      <p:cNvGrpSpPr/>
                      <p:nvPr/>
                    </p:nvGrpSpPr>
                    <p:grpSpPr>
                      <a:xfrm>
                        <a:off x="685981" y="2023973"/>
                        <a:ext cx="2593986" cy="2898768"/>
                        <a:chOff x="961931" y="279789"/>
                        <a:chExt cx="6720874" cy="3787323"/>
                      </a:xfrm>
                    </p:grpSpPr>
                    <p:cxnSp>
                      <p:nvCxnSpPr>
                        <p:cNvPr id="113" name="Straight Arrow Connector 6"/>
                        <p:cNvCxnSpPr/>
                        <p:nvPr/>
                      </p:nvCxnSpPr>
                      <p:spPr>
                        <a:xfrm rot="5400000">
                          <a:off x="894088" y="2778504"/>
                          <a:ext cx="2536436" cy="32506"/>
                        </a:xfrm>
                        <a:prstGeom prst="straightConnector1">
                          <a:avLst/>
                        </a:prstGeom>
                        <a:ln w="38100"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4" name="Straight Arrow Connector 113"/>
                        <p:cNvCxnSpPr/>
                        <p:nvPr/>
                      </p:nvCxnSpPr>
                      <p:spPr>
                        <a:xfrm rot="16200000" flipH="1">
                          <a:off x="2034486" y="2766829"/>
                          <a:ext cx="2537957" cy="54340"/>
                        </a:xfrm>
                        <a:prstGeom prst="straightConnector1">
                          <a:avLst/>
                        </a:prstGeom>
                        <a:ln w="38100"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5" name="Straight Arrow Connector 114"/>
                        <p:cNvCxnSpPr/>
                        <p:nvPr/>
                      </p:nvCxnSpPr>
                      <p:spPr>
                        <a:xfrm rot="5400000">
                          <a:off x="3079082" y="2763726"/>
                          <a:ext cx="2537957" cy="60543"/>
                        </a:xfrm>
                        <a:prstGeom prst="straightConnector1">
                          <a:avLst/>
                        </a:prstGeom>
                        <a:ln w="38100"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6" name="Straight Arrow Connector 115"/>
                        <p:cNvCxnSpPr/>
                        <p:nvPr/>
                      </p:nvCxnSpPr>
                      <p:spPr>
                        <a:xfrm rot="16200000" flipH="1">
                          <a:off x="3730571" y="918418"/>
                          <a:ext cx="1267361" cy="38406"/>
                        </a:xfrm>
                        <a:prstGeom prst="straightConnector1">
                          <a:avLst/>
                        </a:prstGeom>
                        <a:ln w="38100"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7" name="Straight Arrow Connector 116"/>
                        <p:cNvCxnSpPr/>
                        <p:nvPr/>
                      </p:nvCxnSpPr>
                      <p:spPr>
                        <a:xfrm rot="10800000" flipV="1">
                          <a:off x="2152487" y="279790"/>
                          <a:ext cx="2150678" cy="1305768"/>
                        </a:xfrm>
                        <a:prstGeom prst="straightConnector1">
                          <a:avLst/>
                        </a:prstGeom>
                        <a:ln w="38100"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8" name="Straight Arrow Connector 11"/>
                        <p:cNvCxnSpPr/>
                        <p:nvPr/>
                      </p:nvCxnSpPr>
                      <p:spPr>
                        <a:xfrm rot="5400000">
                          <a:off x="3131020" y="414207"/>
                          <a:ext cx="1306563" cy="1037728"/>
                        </a:xfrm>
                        <a:prstGeom prst="straightConnector1">
                          <a:avLst/>
                        </a:prstGeom>
                        <a:ln w="38100"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9" name="Straight Arrow Connector 118"/>
                        <p:cNvCxnSpPr/>
                        <p:nvPr/>
                      </p:nvCxnSpPr>
                      <p:spPr>
                        <a:xfrm rot="10800000" flipV="1">
                          <a:off x="961931" y="279790"/>
                          <a:ext cx="3341235" cy="1344174"/>
                        </a:xfrm>
                        <a:prstGeom prst="straightConnector1">
                          <a:avLst/>
                        </a:prstGeom>
                        <a:ln w="38100"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20" name="Straight Arrow Connector 119"/>
                        <p:cNvCxnSpPr/>
                        <p:nvPr/>
                      </p:nvCxnSpPr>
                      <p:spPr>
                        <a:xfrm rot="5400000">
                          <a:off x="-85568" y="2817486"/>
                          <a:ext cx="2488938" cy="4114"/>
                        </a:xfrm>
                        <a:prstGeom prst="straightConnector1">
                          <a:avLst/>
                        </a:prstGeom>
                        <a:ln w="38100"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21" name="Straight Arrow Connector 14"/>
                        <p:cNvCxnSpPr/>
                        <p:nvPr/>
                      </p:nvCxnSpPr>
                      <p:spPr>
                        <a:xfrm rot="16200000" flipH="1">
                          <a:off x="4203163" y="2763769"/>
                          <a:ext cx="2592630" cy="5783"/>
                        </a:xfrm>
                        <a:prstGeom prst="straightConnector1">
                          <a:avLst/>
                        </a:prstGeom>
                        <a:ln w="38100"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22" name="Straight Arrow Connector 121"/>
                        <p:cNvCxnSpPr/>
                        <p:nvPr/>
                      </p:nvCxnSpPr>
                      <p:spPr>
                        <a:xfrm rot="16200000" flipH="1">
                          <a:off x="5231516" y="2732487"/>
                          <a:ext cx="2592630" cy="76620"/>
                        </a:xfrm>
                        <a:prstGeom prst="straightConnector1">
                          <a:avLst/>
                        </a:prstGeom>
                        <a:ln w="38100"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23" name="Straight Arrow Connector 16"/>
                        <p:cNvCxnSpPr/>
                        <p:nvPr/>
                      </p:nvCxnSpPr>
                      <p:spPr>
                        <a:xfrm rot="5400000">
                          <a:off x="6183860" y="2767295"/>
                          <a:ext cx="2588495" cy="2868"/>
                        </a:xfrm>
                        <a:prstGeom prst="straightConnector1">
                          <a:avLst/>
                        </a:prstGeom>
                        <a:ln w="38100"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24" name="Straight Arrow Connector 17"/>
                        <p:cNvCxnSpPr/>
                        <p:nvPr/>
                      </p:nvCxnSpPr>
                      <p:spPr>
                        <a:xfrm>
                          <a:off x="4341570" y="279792"/>
                          <a:ext cx="3341235" cy="1228958"/>
                        </a:xfrm>
                        <a:prstGeom prst="straightConnector1">
                          <a:avLst/>
                        </a:prstGeom>
                        <a:ln w="38100"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25" name="Straight Arrow Connector 18"/>
                        <p:cNvCxnSpPr/>
                        <p:nvPr/>
                      </p:nvCxnSpPr>
                      <p:spPr>
                        <a:xfrm rot="16200000" flipH="1">
                          <a:off x="4798997" y="-216043"/>
                          <a:ext cx="1194691" cy="2186355"/>
                        </a:xfrm>
                        <a:prstGeom prst="straightConnector1">
                          <a:avLst/>
                        </a:prstGeom>
                        <a:ln w="38100"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26" name="Straight Arrow Connector 19"/>
                        <p:cNvCxnSpPr/>
                        <p:nvPr/>
                      </p:nvCxnSpPr>
                      <p:spPr>
                        <a:xfrm rot="16200000" flipH="1">
                          <a:off x="4303165" y="318195"/>
                          <a:ext cx="1267364" cy="1190556"/>
                        </a:xfrm>
                        <a:prstGeom prst="straightConnector1">
                          <a:avLst/>
                        </a:prstGeom>
                        <a:ln w="38100"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112" name="Straight Arrow Connector 111"/>
                      <p:cNvCxnSpPr/>
                      <p:nvPr/>
                    </p:nvCxnSpPr>
                    <p:spPr>
                      <a:xfrm rot="5400000">
                        <a:off x="-570947" y="3966524"/>
                        <a:ext cx="1905000" cy="1106"/>
                      </a:xfrm>
                      <a:prstGeom prst="straightConnector1">
                        <a:avLst/>
                      </a:prstGeom>
                      <a:ln w="38100"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10" name="Straight Arrow Connector 109"/>
                    <p:cNvCxnSpPr/>
                    <p:nvPr/>
                  </p:nvCxnSpPr>
                  <p:spPr>
                    <a:xfrm rot="10800000" flipV="1">
                      <a:off x="3048000" y="2514600"/>
                      <a:ext cx="1594380" cy="990600"/>
                    </a:xfrm>
                    <a:prstGeom prst="straightConnector1">
                      <a:avLst/>
                    </a:prstGeom>
                    <a:ln w="38100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7" name="Straight Arrow Connector 106"/>
                  <p:cNvCxnSpPr/>
                  <p:nvPr/>
                </p:nvCxnSpPr>
                <p:spPr>
                  <a:xfrm>
                    <a:off x="4648200" y="2514600"/>
                    <a:ext cx="1752600" cy="914400"/>
                  </a:xfrm>
                  <a:prstGeom prst="straightConnector1">
                    <a:avLst/>
                  </a:prstGeom>
                  <a:ln w="38100"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Straight Arrow Connector 107"/>
                  <p:cNvCxnSpPr/>
                  <p:nvPr/>
                </p:nvCxnSpPr>
                <p:spPr>
                  <a:xfrm rot="5400000">
                    <a:off x="5334553" y="4419047"/>
                    <a:ext cx="1981200" cy="1106"/>
                  </a:xfrm>
                  <a:prstGeom prst="straightConnector1">
                    <a:avLst/>
                  </a:prstGeom>
                  <a:ln w="38100"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3" name="Straight Arrow Connector 102"/>
                <p:cNvCxnSpPr/>
                <p:nvPr/>
              </p:nvCxnSpPr>
              <p:spPr>
                <a:xfrm rot="5400000">
                  <a:off x="3880389" y="6083400"/>
                  <a:ext cx="762000" cy="252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Arrow Connector 103"/>
                <p:cNvCxnSpPr/>
                <p:nvPr/>
              </p:nvCxnSpPr>
              <p:spPr>
                <a:xfrm rot="5400000">
                  <a:off x="4728739" y="6083400"/>
                  <a:ext cx="762000" cy="252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Arrow Connector 104"/>
                <p:cNvCxnSpPr/>
                <p:nvPr/>
              </p:nvCxnSpPr>
              <p:spPr>
                <a:xfrm rot="5400000">
                  <a:off x="5499000" y="6083400"/>
                  <a:ext cx="762000" cy="252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8" name="TextBox 97"/>
              <p:cNvSpPr txBox="1"/>
              <p:nvPr/>
            </p:nvSpPr>
            <p:spPr>
              <a:xfrm>
                <a:off x="1443643" y="5562600"/>
                <a:ext cx="838200" cy="7353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i="1" dirty="0" smtClean="0">
                    <a:latin typeface="Times New Roman" pitchFamily="18" charset="0"/>
                    <a:cs typeface="Times New Roman" pitchFamily="18" charset="0"/>
                  </a:rPr>
                  <a:t> m</a:t>
                </a:r>
                <a:r>
                  <a:rPr lang="en-US" sz="2000" b="1" i="1" baseline="-250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000" b="1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r>
                  <a:rPr lang="en-US" sz="2000" b="1" i="1" dirty="0" smtClean="0">
                    <a:latin typeface="Times New Roman" pitchFamily="18" charset="0"/>
                    <a:cs typeface="Times New Roman" pitchFamily="18" charset="0"/>
                  </a:rPr>
                  <a:t>  I</a:t>
                </a:r>
                <a:r>
                  <a:rPr lang="en-US" sz="2000" b="1" i="1" baseline="-250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2000" b="1" i="1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2341626" y="5578299"/>
                <a:ext cx="838200" cy="7353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i="1" dirty="0" smtClean="0"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en-US" sz="2000" b="1" i="1" baseline="-250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000" b="1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r>
                  <a:rPr lang="en-US" sz="2000" b="1" i="1" dirty="0" smtClean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sz="2000" b="1" i="1" baseline="-250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2000" b="1" i="1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3114226" y="5562600"/>
                <a:ext cx="1038413" cy="7353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i="1" dirty="0" smtClean="0"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en-US" sz="2000" b="1" i="1" baseline="-250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000" b="1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r>
                  <a:rPr lang="en-US" sz="2000" b="1" i="1" dirty="0" smtClean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sz="2000" b="1" i="1" baseline="-25000" dirty="0" smtClean="0">
                    <a:latin typeface="Times New Roman" pitchFamily="18" charset="0"/>
                    <a:cs typeface="Times New Roman" pitchFamily="18" charset="0"/>
                  </a:rPr>
                  <a:t>3    </a:t>
                </a:r>
                <a:endParaRPr lang="en-US" sz="2000" b="1" i="1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pic>
          <p:nvPicPr>
            <p:cNvPr id="3993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0" y="1219200"/>
              <a:ext cx="1066800" cy="466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7" name="Picture 36" descr="youtubebuffe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55776" y="4712567"/>
            <a:ext cx="3886200" cy="228601"/>
          </a:xfrm>
          <a:prstGeom prst="rect">
            <a:avLst/>
          </a:prstGeom>
        </p:spPr>
      </p:pic>
      <p:sp>
        <p:nvSpPr>
          <p:cNvPr id="38" name="Rectangle 37"/>
          <p:cNvSpPr/>
          <p:nvPr/>
        </p:nvSpPr>
        <p:spPr>
          <a:xfrm>
            <a:off x="5662674" y="6022449"/>
            <a:ext cx="285789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itchFamily="34" charset="0"/>
              </a:rPr>
              <a:t>Demanded information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915816" y="3501008"/>
            <a:ext cx="31451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latin typeface="Calibri" pitchFamily="34" charset="0"/>
                <a:cs typeface="Calibri" pitchFamily="34" charset="0"/>
              </a:rPr>
              <a:t>x</a:t>
            </a:r>
            <a:endParaRPr lang="en-US" sz="22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057472" y="3502169"/>
            <a:ext cx="276300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itchFamily="34" charset="0"/>
                <a:cs typeface="Calibri" pitchFamily="34" charset="0"/>
              </a:rPr>
              <a:t>Packet erasures/errors</a:t>
            </a:r>
            <a:endParaRPr lang="en-US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712253" y="3501008"/>
            <a:ext cx="31451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latin typeface="Calibri" pitchFamily="34" charset="0"/>
                <a:cs typeface="Calibri" pitchFamily="34" charset="0"/>
              </a:rPr>
              <a:t>x</a:t>
            </a:r>
            <a:endParaRPr lang="en-US" sz="22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187624" y="5733256"/>
            <a:ext cx="250972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itchFamily="34" charset="0"/>
              </a:rPr>
              <a:t>Initial play-out delay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662674" y="5733256"/>
            <a:ext cx="241848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itchFamily="34" charset="0"/>
              </a:rPr>
              <a:t>Decoding deadlines</a:t>
            </a:r>
            <a:endParaRPr lang="en-US" sz="22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371600"/>
          </a:xfrm>
        </p:spPr>
        <p:txBody>
          <a:bodyPr>
            <a:normAutofit/>
          </a:bodyPr>
          <a:lstStyle/>
          <a:p>
            <a:r>
              <a:rPr lang="en-US" dirty="0" smtClean="0"/>
              <a:t>Three-layer nested networks</a:t>
            </a:r>
            <a:endParaRPr lang="tr-TR" dirty="0"/>
          </a:p>
        </p:txBody>
      </p:sp>
      <p:sp>
        <p:nvSpPr>
          <p:cNvPr id="7" name="TextBox 6"/>
          <p:cNvSpPr txBox="1"/>
          <p:nvPr/>
        </p:nvSpPr>
        <p:spPr>
          <a:xfrm>
            <a:off x="7772400" y="14478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tr-TR" sz="32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581400" y="1600200"/>
            <a:ext cx="51054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</a:rPr>
              <a:t>A model for temporal demands</a:t>
            </a:r>
            <a:endParaRPr lang="en-US" sz="2600" dirty="0" smtClean="0">
              <a:latin typeface="Calibri" pitchFamily="34" charset="0"/>
            </a:endParaRPr>
          </a:p>
          <a:p>
            <a:pPr marL="800100" lvl="1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</a:rPr>
              <a:t>Links ↔ Packets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>
                <a:latin typeface="Calibri" pitchFamily="34" charset="0"/>
              </a:rPr>
              <a:t>Sinks ↔ Deadlines by which certain information must be decoded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</a:rPr>
              <a:t>Each sink receives a subset of the information </a:t>
            </a:r>
            <a:r>
              <a:rPr lang="en-US" sz="2600" dirty="0" smtClean="0">
                <a:latin typeface="Calibri" pitchFamily="34" charset="0"/>
              </a:rPr>
              <a:t>received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</a:rPr>
              <a:t>by the next </a:t>
            </a:r>
            <a:r>
              <a:rPr lang="en-US" sz="2600" dirty="0" smtClean="0">
                <a:latin typeface="Calibri" pitchFamily="34" charset="0"/>
              </a:rPr>
              <a:t>(nested structure)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600" dirty="0" smtClean="0">
                <a:latin typeface="Calibri" pitchFamily="34" charset="0"/>
              </a:rPr>
              <a:t>Packet erasures can occur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</a:rPr>
              <a:t>Non-multicast problem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tr-T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l="2204" b="12472"/>
          <a:stretch>
            <a:fillRect/>
          </a:stretch>
        </p:blipFill>
        <p:spPr bwMode="auto">
          <a:xfrm>
            <a:off x="228600" y="1665312"/>
            <a:ext cx="338137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228600" y="5775647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tr-TR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90600" y="5775647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I</a:t>
            </a:r>
            <a:r>
              <a:rPr lang="en-US" sz="2400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tr-TR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57400" y="5775647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I</a:t>
            </a:r>
            <a:r>
              <a:rPr lang="en-US" sz="2400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I</a:t>
            </a:r>
            <a:r>
              <a:rPr lang="en-US" sz="2400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tr-TR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5399112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tr-TR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5399112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tr-TR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38400" y="5399112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tr-TR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Erasure models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We consider two erasure models: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smtClean="0"/>
              <a:t> erasures (uniform model)</a:t>
            </a:r>
          </a:p>
          <a:p>
            <a:pPr lvl="1"/>
            <a:r>
              <a:rPr lang="en-US" dirty="0" smtClean="0"/>
              <a:t>At most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smtClean="0"/>
              <a:t> links can be erased, locations are unknown </a:t>
            </a:r>
            <a:r>
              <a:rPr lang="en-US" i="1" dirty="0" smtClean="0"/>
              <a:t>a priori</a:t>
            </a:r>
            <a:r>
              <a:rPr lang="en-US" dirty="0" smtClean="0"/>
              <a:t>.</a:t>
            </a:r>
          </a:p>
          <a:p>
            <a:r>
              <a:rPr lang="en-US" dirty="0" smtClean="0"/>
              <a:t>Sliding window erasure model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smtClean="0"/>
              <a:t> erasures – </a:t>
            </a:r>
            <a:r>
              <a:rPr lang="en-US" dirty="0" smtClean="0"/>
              <a:t>upper bounding </a:t>
            </a:r>
            <a:r>
              <a:rPr lang="en-US" dirty="0" smtClean="0"/>
              <a:t>capacity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1880" y="1981200"/>
            <a:ext cx="5194920" cy="468816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Want to find the capacity region of achievable rates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,u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,…,u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2400" dirty="0" smtClean="0"/>
          </a:p>
          <a:p>
            <a:r>
              <a:rPr lang="en-US" sz="2400" dirty="0" smtClean="0"/>
              <a:t>We can write a cut-set bound for each sink and erasure pattern (choice of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dirty="0" smtClean="0"/>
              <a:t> erased links)</a:t>
            </a:r>
          </a:p>
          <a:p>
            <a:pPr lvl="1">
              <a:buNone/>
            </a:pPr>
            <a:r>
              <a:rPr lang="en-US" sz="2400" dirty="0" smtClean="0"/>
              <a:t> 		    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≤ m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1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̶  z  </a:t>
            </a:r>
          </a:p>
          <a:p>
            <a:pPr lvl="1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     u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+u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≤ m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̶  z </a:t>
            </a:r>
          </a:p>
          <a:p>
            <a:pPr lvl="1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	  	           …		</a:t>
            </a:r>
          </a:p>
          <a:p>
            <a:pPr lvl="1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+u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+…+u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≤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̶  z</a:t>
            </a:r>
            <a:endParaRPr lang="en-US" sz="2400" dirty="0" smtClean="0"/>
          </a:p>
          <a:p>
            <a:r>
              <a:rPr lang="en-US" sz="2400" dirty="0" smtClean="0"/>
              <a:t>Can we combine bounds for multiple erasure patterns and sinks to obtain tighter bounds?</a:t>
            </a:r>
          </a:p>
          <a:p>
            <a:pPr>
              <a:buNone/>
            </a:pPr>
            <a:endParaRPr lang="en-US" sz="24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 l="2204" b="12472"/>
          <a:stretch>
            <a:fillRect/>
          </a:stretch>
        </p:blipFill>
        <p:spPr bwMode="auto">
          <a:xfrm>
            <a:off x="228600" y="1665312"/>
            <a:ext cx="338137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28600" y="5775647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tr-TR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5775647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I</a:t>
            </a:r>
            <a:r>
              <a:rPr lang="en-US" sz="2400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tr-TR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7400" y="5775647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I</a:t>
            </a:r>
            <a:r>
              <a:rPr lang="en-US" sz="2400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I</a:t>
            </a:r>
            <a:r>
              <a:rPr lang="en-US" sz="2400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tr-TR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5399112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tr-TR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3000" y="5399112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tr-TR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38400" y="5399112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tr-TR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371600"/>
          </a:xfrm>
        </p:spPr>
        <p:txBody>
          <a:bodyPr/>
          <a:lstStyle/>
          <a:p>
            <a:r>
              <a:rPr lang="en-US" dirty="0" smtClean="0"/>
              <a:t>Cut-set combining procedure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2999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tr-TR" dirty="0" smtClean="0"/>
          </a:p>
          <a:p>
            <a:pPr lvl="1"/>
            <a:endParaRPr lang="tr-TR" dirty="0"/>
          </a:p>
        </p:txBody>
      </p:sp>
      <p:sp>
        <p:nvSpPr>
          <p:cNvPr id="18" name="TextBox 17"/>
          <p:cNvSpPr txBox="1"/>
          <p:nvPr/>
        </p:nvSpPr>
        <p:spPr>
          <a:xfrm>
            <a:off x="457200" y="1676400"/>
            <a:ext cx="8435280" cy="6317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600" dirty="0" smtClean="0">
                <a:latin typeface="Calibri" pitchFamily="34" charset="0"/>
              </a:rPr>
              <a:t>Iteratively apply steps:</a:t>
            </a:r>
          </a:p>
          <a:p>
            <a:pPr>
              <a:lnSpc>
                <a:spcPct val="150000"/>
              </a:lnSpc>
            </a:pPr>
            <a:r>
              <a:rPr lang="en-US" sz="2700" b="1" dirty="0" smtClean="0">
                <a:latin typeface="Calibri" pitchFamily="34" charset="0"/>
              </a:rPr>
              <a:t>  Extend: </a:t>
            </a:r>
            <a:r>
              <a:rPr lang="en-US" sz="2700" i="1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H(X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7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700" i="1" baseline="30000" dirty="0" smtClean="0">
                <a:latin typeface="Times New Roman" pitchFamily="18" charset="0"/>
                <a:cs typeface="Times New Roman" pitchFamily="18" charset="0"/>
              </a:rPr>
              <a:t>i-1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)+ |Y| ≥ H(X,Y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7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700" i="1" baseline="30000" dirty="0" smtClean="0">
                <a:latin typeface="Times New Roman" pitchFamily="18" charset="0"/>
                <a:cs typeface="Times New Roman" pitchFamily="18" charset="0"/>
              </a:rPr>
              <a:t>i-1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)= H(X,Y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7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700" i="1" baseline="30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)+ </a:t>
            </a:r>
            <a:r>
              <a:rPr lang="en-US" sz="2700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7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2700" i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700" b="1" dirty="0" smtClean="0">
                <a:latin typeface="Calibri" pitchFamily="34" charset="0"/>
              </a:rPr>
              <a:t>                  </a:t>
            </a:r>
            <a:r>
              <a:rPr lang="en-US" sz="2700" dirty="0" smtClean="0">
                <a:latin typeface="Calibri" pitchFamily="34" charset="0"/>
              </a:rPr>
              <a:t>where 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X,Y</a:t>
            </a:r>
            <a:r>
              <a:rPr lang="en-US" sz="2700" dirty="0" smtClean="0">
                <a:latin typeface="Calibri" pitchFamily="34" charset="0"/>
              </a:rPr>
              <a:t> is a decoding </a:t>
            </a:r>
            <a:r>
              <a:rPr lang="en-US" sz="2800" dirty="0" smtClean="0">
                <a:latin typeface="Calibri" pitchFamily="34" charset="0"/>
              </a:rPr>
              <a:t>set for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2700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700" b="1" dirty="0" smtClean="0">
                <a:latin typeface="Calibri" pitchFamily="34" charset="0"/>
              </a:rPr>
              <a:t>  Combine:</a:t>
            </a:r>
          </a:p>
          <a:p>
            <a:pPr>
              <a:lnSpc>
                <a:spcPct val="150000"/>
              </a:lnSpc>
            </a:pPr>
            <a:r>
              <a:rPr lang="en-US" sz="2500" b="1" dirty="0" smtClean="0"/>
              <a:t>		</a:t>
            </a:r>
          </a:p>
          <a:p>
            <a:pPr>
              <a:lnSpc>
                <a:spcPct val="150000"/>
              </a:lnSpc>
            </a:pPr>
            <a:endParaRPr lang="en-US" sz="25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tr-TR" sz="2500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2265363" y="5456238"/>
          <a:ext cx="5691187" cy="936625"/>
        </p:xfrm>
        <a:graphic>
          <a:graphicData uri="http://schemas.openxmlformats.org/presentationml/2006/ole">
            <p:oleObj spid="_x0000_s407554" name="Equation" r:id="rId4" imgW="2628720" imgH="457200" progId="Equation.3">
              <p:embed/>
            </p:oleObj>
          </a:graphicData>
        </a:graphic>
      </p:graphicFrame>
      <p:sp>
        <p:nvSpPr>
          <p:cNvPr id="73" name="Content Placeholder 2"/>
          <p:cNvSpPr txBox="1">
            <a:spLocks/>
          </p:cNvSpPr>
          <p:nvPr/>
        </p:nvSpPr>
        <p:spPr>
          <a:xfrm>
            <a:off x="304800" y="914400"/>
            <a:ext cx="8229600" cy="457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Example: 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</a:t>
            </a:r>
            <a:r>
              <a:rPr kumimoji="0" lang="en-US" sz="2200" b="0" i="1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=3,m</a:t>
            </a:r>
            <a:r>
              <a:rPr kumimoji="0" lang="en-US" sz="2200" b="0" i="1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=5, m</a:t>
            </a:r>
            <a:r>
              <a:rPr kumimoji="0" lang="en-US" sz="2200" b="0" i="1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=7, m</a:t>
            </a:r>
            <a:r>
              <a:rPr kumimoji="0" lang="en-US" sz="2200" b="0" i="1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=11, z=1</a:t>
            </a:r>
          </a:p>
        </p:txBody>
      </p:sp>
      <p:grpSp>
        <p:nvGrpSpPr>
          <p:cNvPr id="4" name="Group 157"/>
          <p:cNvGrpSpPr/>
          <p:nvPr/>
        </p:nvGrpSpPr>
        <p:grpSpPr>
          <a:xfrm>
            <a:off x="3124200" y="1412776"/>
            <a:ext cx="5787785" cy="3026438"/>
            <a:chOff x="990599" y="1066800"/>
            <a:chExt cx="6001871" cy="4686748"/>
          </a:xfrm>
        </p:grpSpPr>
        <p:cxnSp>
          <p:nvCxnSpPr>
            <p:cNvPr id="75" name="Straight Arrow Connector 74"/>
            <p:cNvCxnSpPr>
              <a:stCxn id="90" idx="3"/>
              <a:endCxn id="83" idx="1"/>
            </p:cNvCxnSpPr>
            <p:nvPr/>
          </p:nvCxnSpPr>
          <p:spPr>
            <a:xfrm flipV="1">
              <a:off x="4724398" y="2267174"/>
              <a:ext cx="990602" cy="243839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>
              <a:stCxn id="91" idx="3"/>
              <a:endCxn id="83" idx="1"/>
            </p:cNvCxnSpPr>
            <p:nvPr/>
          </p:nvCxnSpPr>
          <p:spPr>
            <a:xfrm flipV="1">
              <a:off x="4724398" y="2267174"/>
              <a:ext cx="990602" cy="266699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>
              <a:stCxn id="135" idx="3"/>
              <a:endCxn id="83" idx="1"/>
            </p:cNvCxnSpPr>
            <p:nvPr/>
          </p:nvCxnSpPr>
          <p:spPr>
            <a:xfrm flipV="1">
              <a:off x="4724397" y="2267174"/>
              <a:ext cx="990603" cy="11430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>
              <a:stCxn id="128" idx="3"/>
              <a:endCxn id="83" idx="1"/>
            </p:cNvCxnSpPr>
            <p:nvPr/>
          </p:nvCxnSpPr>
          <p:spPr>
            <a:xfrm>
              <a:off x="4724397" y="1352774"/>
              <a:ext cx="990603" cy="9144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214"/>
            <p:cNvGrpSpPr/>
            <p:nvPr/>
          </p:nvGrpSpPr>
          <p:grpSpPr>
            <a:xfrm>
              <a:off x="990598" y="1066800"/>
              <a:ext cx="6001869" cy="4686748"/>
              <a:chOff x="990600" y="1066800"/>
              <a:chExt cx="5370095" cy="4686748"/>
            </a:xfrm>
          </p:grpSpPr>
          <p:cxnSp>
            <p:nvCxnSpPr>
              <p:cNvPr id="84" name="Straight Arrow Connector 83"/>
              <p:cNvCxnSpPr>
                <a:stCxn id="117" idx="3"/>
                <a:endCxn id="90" idx="1"/>
              </p:cNvCxnSpPr>
              <p:nvPr/>
            </p:nvCxnSpPr>
            <p:spPr>
              <a:xfrm>
                <a:off x="2819401" y="1352774"/>
                <a:ext cx="685799" cy="3352799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/>
              <p:cNvCxnSpPr>
                <a:stCxn id="118" idx="3"/>
                <a:endCxn id="90" idx="1"/>
              </p:cNvCxnSpPr>
              <p:nvPr/>
            </p:nvCxnSpPr>
            <p:spPr>
              <a:xfrm>
                <a:off x="2819401" y="1962374"/>
                <a:ext cx="685799" cy="2743200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/>
              <p:cNvCxnSpPr>
                <a:stCxn id="119" idx="3"/>
                <a:endCxn id="90" idx="1"/>
              </p:cNvCxnSpPr>
              <p:nvPr/>
            </p:nvCxnSpPr>
            <p:spPr>
              <a:xfrm>
                <a:off x="2819401" y="2571975"/>
                <a:ext cx="685799" cy="2133599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" name="Group 69"/>
              <p:cNvGrpSpPr/>
              <p:nvPr/>
            </p:nvGrpSpPr>
            <p:grpSpPr>
              <a:xfrm>
                <a:off x="990600" y="1066800"/>
                <a:ext cx="3340768" cy="2629348"/>
                <a:chOff x="990600" y="1066800"/>
                <a:chExt cx="2057254" cy="2629348"/>
              </a:xfrm>
            </p:grpSpPr>
            <p:sp>
              <p:nvSpPr>
                <p:cNvPr id="114" name="TextBox 113"/>
                <p:cNvSpPr txBox="1"/>
                <p:nvPr/>
              </p:nvSpPr>
              <p:spPr>
                <a:xfrm>
                  <a:off x="990600" y="1066800"/>
                  <a:ext cx="281545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latin typeface="Calibri" pitchFamily="34" charset="0"/>
                    </a:rPr>
                    <a:t>12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sp>
              <p:nvSpPr>
                <p:cNvPr id="115" name="TextBox 114"/>
                <p:cNvSpPr txBox="1"/>
                <p:nvPr/>
              </p:nvSpPr>
              <p:spPr>
                <a:xfrm>
                  <a:off x="990600" y="1676399"/>
                  <a:ext cx="281545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latin typeface="Calibri" pitchFamily="34" charset="0"/>
                    </a:rPr>
                    <a:t>13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sp>
              <p:nvSpPr>
                <p:cNvPr id="116" name="TextBox 6"/>
                <p:cNvSpPr txBox="1"/>
                <p:nvPr/>
              </p:nvSpPr>
              <p:spPr>
                <a:xfrm>
                  <a:off x="990600" y="2286000"/>
                  <a:ext cx="281545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latin typeface="Calibri" pitchFamily="34" charset="0"/>
                    </a:rPr>
                    <a:t>23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sp>
              <p:nvSpPr>
                <p:cNvPr id="117" name="TextBox 116"/>
                <p:cNvSpPr txBox="1"/>
                <p:nvPr/>
              </p:nvSpPr>
              <p:spPr>
                <a:xfrm>
                  <a:off x="1676400" y="1066800"/>
                  <a:ext cx="440380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latin typeface="Calibri" pitchFamily="34" charset="0"/>
                    </a:rPr>
                    <a:t>1245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sp>
              <p:nvSpPr>
                <p:cNvPr id="118" name="TextBox 117"/>
                <p:cNvSpPr txBox="1"/>
                <p:nvPr/>
              </p:nvSpPr>
              <p:spPr>
                <a:xfrm>
                  <a:off x="1676400" y="1676399"/>
                  <a:ext cx="440380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latin typeface="Calibri" pitchFamily="34" charset="0"/>
                    </a:rPr>
                    <a:t>1345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sp>
              <p:nvSpPr>
                <p:cNvPr id="119" name="TextBox 118"/>
                <p:cNvSpPr txBox="1"/>
                <p:nvPr/>
              </p:nvSpPr>
              <p:spPr>
                <a:xfrm>
                  <a:off x="1676400" y="2286000"/>
                  <a:ext cx="440380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>
                      <a:latin typeface="Calibri" pitchFamily="34" charset="0"/>
                    </a:rPr>
                    <a:t>2</a:t>
                  </a:r>
                  <a:r>
                    <a:rPr lang="en-US" b="1" dirty="0" smtClean="0">
                      <a:latin typeface="Calibri" pitchFamily="34" charset="0"/>
                    </a:rPr>
                    <a:t>345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cxnSp>
              <p:nvCxnSpPr>
                <p:cNvPr id="120" name="Straight Arrow Connector 119"/>
                <p:cNvCxnSpPr>
                  <a:stCxn id="114" idx="3"/>
                  <a:endCxn id="117" idx="1"/>
                </p:cNvCxnSpPr>
                <p:nvPr/>
              </p:nvCxnSpPr>
              <p:spPr>
                <a:xfrm>
                  <a:off x="1272145" y="1352774"/>
                  <a:ext cx="404255" cy="2459"/>
                </a:xfrm>
                <a:prstGeom prst="straightConnector1">
                  <a:avLst/>
                </a:prstGeom>
                <a:ln w="2540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1" name="TextBox 120"/>
                <p:cNvSpPr txBox="1"/>
                <p:nvPr/>
              </p:nvSpPr>
              <p:spPr>
                <a:xfrm>
                  <a:off x="1676400" y="2895600"/>
                  <a:ext cx="440380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solidFill>
                        <a:srgbClr val="FF0000"/>
                      </a:solidFill>
                      <a:latin typeface="Calibri" pitchFamily="34" charset="0"/>
                    </a:rPr>
                    <a:t>123</a:t>
                  </a:r>
                  <a:r>
                    <a:rPr lang="en-US" b="1" dirty="0" smtClean="0">
                      <a:latin typeface="Calibri" pitchFamily="34" charset="0"/>
                    </a:rPr>
                    <a:t>4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sp>
              <p:nvSpPr>
                <p:cNvPr id="122" name="TextBox 121"/>
                <p:cNvSpPr txBox="1"/>
                <p:nvPr/>
              </p:nvSpPr>
              <p:spPr>
                <a:xfrm>
                  <a:off x="1676400" y="3124200"/>
                  <a:ext cx="440380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solidFill>
                        <a:srgbClr val="FF0000"/>
                      </a:solidFill>
                      <a:latin typeface="Calibri" pitchFamily="34" charset="0"/>
                    </a:rPr>
                    <a:t>123</a:t>
                  </a:r>
                  <a:r>
                    <a:rPr lang="en-US" b="1" dirty="0" smtClean="0">
                      <a:latin typeface="Calibri" pitchFamily="34" charset="0"/>
                    </a:rPr>
                    <a:t>5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cxnSp>
              <p:nvCxnSpPr>
                <p:cNvPr id="123" name="Straight Arrow Connector 34"/>
                <p:cNvCxnSpPr>
                  <a:stCxn id="114" idx="3"/>
                  <a:endCxn id="121" idx="1"/>
                </p:cNvCxnSpPr>
                <p:nvPr/>
              </p:nvCxnSpPr>
              <p:spPr>
                <a:xfrm>
                  <a:off x="1272145" y="1352774"/>
                  <a:ext cx="404255" cy="1828800"/>
                </a:xfrm>
                <a:prstGeom prst="straightConnector1">
                  <a:avLst/>
                </a:prstGeom>
                <a:ln w="25400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Arrow Connector 123"/>
                <p:cNvCxnSpPr>
                  <a:stCxn id="115" idx="3"/>
                  <a:endCxn id="121" idx="1"/>
                </p:cNvCxnSpPr>
                <p:nvPr/>
              </p:nvCxnSpPr>
              <p:spPr>
                <a:xfrm>
                  <a:off x="1272145" y="1962374"/>
                  <a:ext cx="404255" cy="1219200"/>
                </a:xfrm>
                <a:prstGeom prst="straightConnector1">
                  <a:avLst/>
                </a:prstGeom>
                <a:ln w="25400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Arrow Connector 124"/>
                <p:cNvCxnSpPr>
                  <a:stCxn id="115" idx="3"/>
                  <a:endCxn id="118" idx="1"/>
                </p:cNvCxnSpPr>
                <p:nvPr/>
              </p:nvCxnSpPr>
              <p:spPr>
                <a:xfrm>
                  <a:off x="1272145" y="1962374"/>
                  <a:ext cx="404255" cy="2459"/>
                </a:xfrm>
                <a:prstGeom prst="straightConnector1">
                  <a:avLst/>
                </a:prstGeom>
                <a:ln w="2540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Arrow Connector 125"/>
                <p:cNvCxnSpPr>
                  <a:endCxn id="121" idx="1"/>
                </p:cNvCxnSpPr>
                <p:nvPr/>
              </p:nvCxnSpPr>
              <p:spPr>
                <a:xfrm>
                  <a:off x="1272145" y="2470666"/>
                  <a:ext cx="404255" cy="710907"/>
                </a:xfrm>
                <a:prstGeom prst="straightConnector1">
                  <a:avLst/>
                </a:prstGeom>
                <a:ln w="25400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Arrow Connector 126"/>
                <p:cNvCxnSpPr>
                  <a:endCxn id="119" idx="1"/>
                </p:cNvCxnSpPr>
                <p:nvPr/>
              </p:nvCxnSpPr>
              <p:spPr>
                <a:xfrm>
                  <a:off x="1272145" y="2470666"/>
                  <a:ext cx="404255" cy="101308"/>
                </a:xfrm>
                <a:prstGeom prst="straightConnector1">
                  <a:avLst/>
                </a:prstGeom>
                <a:ln w="2540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8" name="TextBox 127"/>
                <p:cNvSpPr txBox="1"/>
                <p:nvPr/>
              </p:nvSpPr>
              <p:spPr>
                <a:xfrm>
                  <a:off x="2539098" y="1066800"/>
                  <a:ext cx="508756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latin typeface="Calibri" pitchFamily="34" charset="0"/>
                    </a:rPr>
                    <a:t>124567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cxnSp>
              <p:nvCxnSpPr>
                <p:cNvPr id="129" name="Straight Arrow Connector 128"/>
                <p:cNvCxnSpPr>
                  <a:stCxn id="117" idx="3"/>
                  <a:endCxn id="128" idx="1"/>
                </p:cNvCxnSpPr>
                <p:nvPr/>
              </p:nvCxnSpPr>
              <p:spPr>
                <a:xfrm>
                  <a:off x="2116780" y="1352774"/>
                  <a:ext cx="422318" cy="2459"/>
                </a:xfrm>
                <a:prstGeom prst="straightConnector1">
                  <a:avLst/>
                </a:prstGeom>
                <a:ln w="2540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0" name="TextBox 129"/>
                <p:cNvSpPr txBox="1"/>
                <p:nvPr/>
              </p:nvSpPr>
              <p:spPr>
                <a:xfrm>
                  <a:off x="2539098" y="1676399"/>
                  <a:ext cx="508756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latin typeface="Calibri" pitchFamily="34" charset="0"/>
                    </a:rPr>
                    <a:t>134567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cxnSp>
              <p:nvCxnSpPr>
                <p:cNvPr id="131" name="Straight Arrow Connector 130"/>
                <p:cNvCxnSpPr>
                  <a:stCxn id="118" idx="3"/>
                  <a:endCxn id="130" idx="1"/>
                </p:cNvCxnSpPr>
                <p:nvPr/>
              </p:nvCxnSpPr>
              <p:spPr>
                <a:xfrm>
                  <a:off x="2116780" y="1962374"/>
                  <a:ext cx="422318" cy="2459"/>
                </a:xfrm>
                <a:prstGeom prst="straightConnector1">
                  <a:avLst/>
                </a:prstGeom>
                <a:ln w="2540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2" name="TextBox 131"/>
                <p:cNvSpPr txBox="1"/>
                <p:nvPr/>
              </p:nvSpPr>
              <p:spPr>
                <a:xfrm>
                  <a:off x="2539098" y="2286000"/>
                  <a:ext cx="508756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>
                      <a:latin typeface="Calibri" pitchFamily="34" charset="0"/>
                    </a:rPr>
                    <a:t>2</a:t>
                  </a:r>
                  <a:r>
                    <a:rPr lang="en-US" b="1" dirty="0" smtClean="0">
                      <a:latin typeface="Calibri" pitchFamily="34" charset="0"/>
                    </a:rPr>
                    <a:t>34567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cxnSp>
              <p:nvCxnSpPr>
                <p:cNvPr id="133" name="Straight Arrow Connector 132"/>
                <p:cNvCxnSpPr>
                  <a:stCxn id="119" idx="3"/>
                  <a:endCxn id="132" idx="1"/>
                </p:cNvCxnSpPr>
                <p:nvPr/>
              </p:nvCxnSpPr>
              <p:spPr>
                <a:xfrm>
                  <a:off x="2116780" y="2571974"/>
                  <a:ext cx="422318" cy="2459"/>
                </a:xfrm>
                <a:prstGeom prst="straightConnector1">
                  <a:avLst/>
                </a:prstGeom>
                <a:ln w="2540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4" name="TextBox 133"/>
                <p:cNvSpPr txBox="1"/>
                <p:nvPr/>
              </p:nvSpPr>
              <p:spPr>
                <a:xfrm>
                  <a:off x="2539098" y="2895600"/>
                  <a:ext cx="508756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latin typeface="Calibri" pitchFamily="34" charset="0"/>
                    </a:rPr>
                    <a:t>123467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sp>
              <p:nvSpPr>
                <p:cNvPr id="135" name="TextBox 134"/>
                <p:cNvSpPr txBox="1"/>
                <p:nvPr/>
              </p:nvSpPr>
              <p:spPr>
                <a:xfrm>
                  <a:off x="2539098" y="3124200"/>
                  <a:ext cx="508756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latin typeface="Calibri" pitchFamily="34" charset="0"/>
                    </a:rPr>
                    <a:t>123567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cxnSp>
              <p:nvCxnSpPr>
                <p:cNvPr id="136" name="Straight Arrow Connector 135"/>
                <p:cNvCxnSpPr>
                  <a:stCxn id="121" idx="3"/>
                  <a:endCxn id="134" idx="1"/>
                </p:cNvCxnSpPr>
                <p:nvPr/>
              </p:nvCxnSpPr>
              <p:spPr>
                <a:xfrm>
                  <a:off x="2116780" y="3181574"/>
                  <a:ext cx="422318" cy="2459"/>
                </a:xfrm>
                <a:prstGeom prst="straightConnector1">
                  <a:avLst/>
                </a:prstGeom>
                <a:ln w="2540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Arrow Connector 136"/>
                <p:cNvCxnSpPr>
                  <a:stCxn id="122" idx="3"/>
                  <a:endCxn id="135" idx="1"/>
                </p:cNvCxnSpPr>
                <p:nvPr/>
              </p:nvCxnSpPr>
              <p:spPr>
                <a:xfrm>
                  <a:off x="2116780" y="3410174"/>
                  <a:ext cx="422318" cy="2459"/>
                </a:xfrm>
                <a:prstGeom prst="straightConnector1">
                  <a:avLst/>
                </a:prstGeom>
                <a:ln w="2540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8" name="TextBox 87"/>
              <p:cNvSpPr txBox="1"/>
              <p:nvPr/>
            </p:nvSpPr>
            <p:spPr>
              <a:xfrm>
                <a:off x="3505200" y="3657600"/>
                <a:ext cx="826169" cy="5719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latin typeface="Calibri" pitchFamily="34" charset="0"/>
                  </a:rPr>
                  <a:t>123</a:t>
                </a:r>
                <a:r>
                  <a:rPr lang="en-US" b="1" dirty="0" smtClean="0">
                    <a:solidFill>
                      <a:srgbClr val="00B050"/>
                    </a:solidFill>
                    <a:latin typeface="Calibri" pitchFamily="34" charset="0"/>
                  </a:rPr>
                  <a:t>45</a:t>
                </a:r>
                <a:r>
                  <a:rPr lang="en-US" b="1" dirty="0" smtClean="0">
                    <a:latin typeface="Calibri" pitchFamily="34" charset="0"/>
                  </a:rPr>
                  <a:t>6</a:t>
                </a:r>
                <a:endParaRPr lang="en-US" b="1" dirty="0">
                  <a:latin typeface="Calibri" pitchFamily="34" charset="0"/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3505200" y="3886200"/>
                <a:ext cx="826169" cy="5719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latin typeface="Calibri" pitchFamily="34" charset="0"/>
                  </a:rPr>
                  <a:t>123</a:t>
                </a:r>
                <a:r>
                  <a:rPr lang="en-US" b="1" dirty="0" smtClean="0">
                    <a:solidFill>
                      <a:srgbClr val="00B050"/>
                    </a:solidFill>
                    <a:latin typeface="Calibri" pitchFamily="34" charset="0"/>
                  </a:rPr>
                  <a:t>45</a:t>
                </a:r>
                <a:r>
                  <a:rPr lang="en-US" b="1" dirty="0" smtClean="0">
                    <a:latin typeface="Calibri" pitchFamily="34" charset="0"/>
                  </a:rPr>
                  <a:t>7</a:t>
                </a:r>
                <a:endParaRPr lang="en-US" b="1" dirty="0">
                  <a:latin typeface="Calibri" pitchFamily="34" charset="0"/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3505200" y="4419599"/>
                <a:ext cx="826169" cy="5719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  <a:latin typeface="Calibri" pitchFamily="34" charset="0"/>
                  </a:rPr>
                  <a:t>12345</a:t>
                </a:r>
                <a:r>
                  <a:rPr lang="en-US" b="1" dirty="0" smtClean="0">
                    <a:latin typeface="Calibri" pitchFamily="34" charset="0"/>
                  </a:rPr>
                  <a:t>6</a:t>
                </a:r>
                <a:endParaRPr lang="en-US" b="1" dirty="0">
                  <a:latin typeface="Calibri" pitchFamily="34" charset="0"/>
                </a:endParaRPr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3505200" y="4648199"/>
                <a:ext cx="826169" cy="5719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  <a:latin typeface="Calibri" pitchFamily="34" charset="0"/>
                  </a:rPr>
                  <a:t>12345</a:t>
                </a:r>
                <a:r>
                  <a:rPr lang="en-US" b="1" dirty="0" smtClean="0">
                    <a:latin typeface="Calibri" pitchFamily="34" charset="0"/>
                  </a:rPr>
                  <a:t>7</a:t>
                </a:r>
                <a:endParaRPr lang="en-US" b="1" dirty="0">
                  <a:latin typeface="Calibri" pitchFamily="34" charset="0"/>
                </a:endParaRPr>
              </a:p>
            </p:txBody>
          </p:sp>
          <p:cxnSp>
            <p:nvCxnSpPr>
              <p:cNvPr id="92" name="Straight Arrow Connector 91"/>
              <p:cNvCxnSpPr>
                <a:stCxn id="121" idx="3"/>
                <a:endCxn id="90" idx="1"/>
              </p:cNvCxnSpPr>
              <p:nvPr/>
            </p:nvCxnSpPr>
            <p:spPr>
              <a:xfrm>
                <a:off x="2819401" y="3181574"/>
                <a:ext cx="685799" cy="1523999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Arrow Connector 92"/>
              <p:cNvCxnSpPr>
                <a:stCxn id="122" idx="3"/>
                <a:endCxn id="90" idx="1"/>
              </p:cNvCxnSpPr>
              <p:nvPr/>
            </p:nvCxnSpPr>
            <p:spPr>
              <a:xfrm>
                <a:off x="2819401" y="3410174"/>
                <a:ext cx="685799" cy="1295399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Arrow Connector 93"/>
              <p:cNvCxnSpPr>
                <a:stCxn id="122" idx="3"/>
                <a:endCxn id="88" idx="1"/>
              </p:cNvCxnSpPr>
              <p:nvPr/>
            </p:nvCxnSpPr>
            <p:spPr>
              <a:xfrm>
                <a:off x="2819401" y="3410174"/>
                <a:ext cx="685799" cy="533400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Arrow Connector 94"/>
              <p:cNvCxnSpPr>
                <a:stCxn id="121" idx="3"/>
                <a:endCxn id="88" idx="1"/>
              </p:cNvCxnSpPr>
              <p:nvPr/>
            </p:nvCxnSpPr>
            <p:spPr>
              <a:xfrm>
                <a:off x="2819401" y="3181574"/>
                <a:ext cx="685799" cy="762000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" name="Group 177"/>
              <p:cNvGrpSpPr/>
              <p:nvPr/>
            </p:nvGrpSpPr>
            <p:grpSpPr>
              <a:xfrm>
                <a:off x="4331369" y="4572000"/>
                <a:ext cx="1953126" cy="571948"/>
                <a:chOff x="4331369" y="4572000"/>
                <a:chExt cx="1953126" cy="571948"/>
              </a:xfrm>
            </p:grpSpPr>
            <p:cxnSp>
              <p:nvCxnSpPr>
                <p:cNvPr id="111" name="Straight Arrow Connector 110"/>
                <p:cNvCxnSpPr>
                  <a:stCxn id="90" idx="3"/>
                  <a:endCxn id="113" idx="1"/>
                </p:cNvCxnSpPr>
                <p:nvPr/>
              </p:nvCxnSpPr>
              <p:spPr>
                <a:xfrm>
                  <a:off x="4331369" y="4705573"/>
                  <a:ext cx="886325" cy="152401"/>
                </a:xfrm>
                <a:prstGeom prst="straightConnector1">
                  <a:avLst/>
                </a:prstGeom>
                <a:ln w="25400">
                  <a:solidFill>
                    <a:srgbClr val="00B05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Arrow Connector 111"/>
                <p:cNvCxnSpPr>
                  <a:stCxn id="91" idx="3"/>
                  <a:endCxn id="113" idx="1"/>
                </p:cNvCxnSpPr>
                <p:nvPr/>
              </p:nvCxnSpPr>
              <p:spPr>
                <a:xfrm flipV="1">
                  <a:off x="4331369" y="4857974"/>
                  <a:ext cx="886325" cy="76199"/>
                </a:xfrm>
                <a:prstGeom prst="straightConnector1">
                  <a:avLst/>
                </a:prstGeom>
                <a:ln w="25400">
                  <a:solidFill>
                    <a:srgbClr val="00B05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3" name="TextBox 112"/>
                <p:cNvSpPr txBox="1"/>
                <p:nvPr/>
              </p:nvSpPr>
              <p:spPr>
                <a:xfrm>
                  <a:off x="5217695" y="4572000"/>
                  <a:ext cx="1066800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latin typeface="Calibri" pitchFamily="34" charset="0"/>
                    </a:rPr>
                    <a:t>12345</a:t>
                  </a:r>
                  <a:r>
                    <a:rPr lang="en-US" b="1" dirty="0" smtClean="0">
                      <a:solidFill>
                        <a:srgbClr val="00B050"/>
                      </a:solidFill>
                      <a:latin typeface="Calibri" pitchFamily="34" charset="0"/>
                    </a:rPr>
                    <a:t>67</a:t>
                  </a:r>
                  <a:endParaRPr lang="en-US" b="1" dirty="0">
                    <a:solidFill>
                      <a:srgbClr val="00B050"/>
                    </a:solidFill>
                    <a:latin typeface="Calibri" pitchFamily="34" charset="0"/>
                  </a:endParaRPr>
                </a:p>
              </p:txBody>
            </p:sp>
          </p:grpSp>
          <p:grpSp>
            <p:nvGrpSpPr>
              <p:cNvPr id="8" name="Group 178"/>
              <p:cNvGrpSpPr/>
              <p:nvPr/>
            </p:nvGrpSpPr>
            <p:grpSpPr>
              <a:xfrm>
                <a:off x="4331369" y="3810000"/>
                <a:ext cx="2029326" cy="571948"/>
                <a:chOff x="4255169" y="4572000"/>
                <a:chExt cx="2029326" cy="571948"/>
              </a:xfrm>
            </p:grpSpPr>
            <p:cxnSp>
              <p:nvCxnSpPr>
                <p:cNvPr id="108" name="Straight Arrow Connector 107"/>
                <p:cNvCxnSpPr>
                  <a:stCxn id="88" idx="3"/>
                  <a:endCxn id="110" idx="1"/>
                </p:cNvCxnSpPr>
                <p:nvPr/>
              </p:nvCxnSpPr>
              <p:spPr>
                <a:xfrm>
                  <a:off x="4255169" y="4705575"/>
                  <a:ext cx="886326" cy="152399"/>
                </a:xfrm>
                <a:prstGeom prst="straightConnector1">
                  <a:avLst/>
                </a:prstGeom>
                <a:ln w="25400">
                  <a:solidFill>
                    <a:srgbClr val="00B05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Arrow Connector 108"/>
                <p:cNvCxnSpPr>
                  <a:stCxn id="89" idx="3"/>
                  <a:endCxn id="110" idx="1"/>
                </p:cNvCxnSpPr>
                <p:nvPr/>
              </p:nvCxnSpPr>
              <p:spPr>
                <a:xfrm flipV="1">
                  <a:off x="4255169" y="4857974"/>
                  <a:ext cx="886326" cy="76200"/>
                </a:xfrm>
                <a:prstGeom prst="straightConnector1">
                  <a:avLst/>
                </a:prstGeom>
                <a:ln w="25400">
                  <a:solidFill>
                    <a:srgbClr val="00B05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0" name="TextBox 109"/>
                <p:cNvSpPr txBox="1"/>
                <p:nvPr/>
              </p:nvSpPr>
              <p:spPr>
                <a:xfrm>
                  <a:off x="5141495" y="4572000"/>
                  <a:ext cx="1143000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latin typeface="Calibri" pitchFamily="34" charset="0"/>
                    </a:rPr>
                    <a:t>12345</a:t>
                  </a:r>
                  <a:r>
                    <a:rPr lang="en-US" b="1" dirty="0" smtClean="0">
                      <a:solidFill>
                        <a:srgbClr val="00B050"/>
                      </a:solidFill>
                      <a:latin typeface="Calibri" pitchFamily="34" charset="0"/>
                    </a:rPr>
                    <a:t>67</a:t>
                  </a:r>
                  <a:endParaRPr lang="en-US" b="1" dirty="0">
                    <a:solidFill>
                      <a:srgbClr val="00B050"/>
                    </a:solidFill>
                    <a:latin typeface="Calibri" pitchFamily="34" charset="0"/>
                  </a:endParaRPr>
                </a:p>
              </p:txBody>
            </p:sp>
          </p:grpSp>
          <p:sp>
            <p:nvSpPr>
              <p:cNvPr id="98" name="TextBox 97"/>
              <p:cNvSpPr txBox="1"/>
              <p:nvPr/>
            </p:nvSpPr>
            <p:spPr>
              <a:xfrm>
                <a:off x="5217695" y="2971800"/>
                <a:ext cx="1143000" cy="5719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latin typeface="Calibri" pitchFamily="34" charset="0"/>
                  </a:rPr>
                  <a:t>123</a:t>
                </a:r>
                <a:r>
                  <a:rPr lang="en-US" b="1" dirty="0" smtClean="0">
                    <a:solidFill>
                      <a:srgbClr val="00B050"/>
                    </a:solidFill>
                    <a:latin typeface="Calibri" pitchFamily="34" charset="0"/>
                  </a:rPr>
                  <a:t>4567</a:t>
                </a:r>
                <a:endParaRPr lang="en-US" b="1" dirty="0">
                  <a:solidFill>
                    <a:srgbClr val="00B050"/>
                  </a:solidFill>
                  <a:latin typeface="Calibri" pitchFamily="34" charset="0"/>
                </a:endParaRPr>
              </a:p>
            </p:txBody>
          </p:sp>
          <p:cxnSp>
            <p:nvCxnSpPr>
              <p:cNvPr id="99" name="Straight Arrow Connector 98"/>
              <p:cNvCxnSpPr>
                <a:stCxn id="89" idx="3"/>
                <a:endCxn id="98" idx="1"/>
              </p:cNvCxnSpPr>
              <p:nvPr/>
            </p:nvCxnSpPr>
            <p:spPr>
              <a:xfrm flipV="1">
                <a:off x="4331369" y="3257775"/>
                <a:ext cx="886325" cy="914400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Arrow Connector 99"/>
              <p:cNvCxnSpPr>
                <a:stCxn id="88" idx="3"/>
                <a:endCxn id="98" idx="1"/>
              </p:cNvCxnSpPr>
              <p:nvPr/>
            </p:nvCxnSpPr>
            <p:spPr>
              <a:xfrm flipV="1">
                <a:off x="4331369" y="3257775"/>
                <a:ext cx="886325" cy="685800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Arrow Connector 100"/>
              <p:cNvCxnSpPr>
                <a:stCxn id="134" idx="3"/>
                <a:endCxn id="104" idx="1"/>
              </p:cNvCxnSpPr>
              <p:nvPr/>
            </p:nvCxnSpPr>
            <p:spPr>
              <a:xfrm>
                <a:off x="4331368" y="3181574"/>
                <a:ext cx="886326" cy="2286000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Arrow Connector 101"/>
              <p:cNvCxnSpPr>
                <a:stCxn id="135" idx="3"/>
                <a:endCxn id="104" idx="1"/>
              </p:cNvCxnSpPr>
              <p:nvPr/>
            </p:nvCxnSpPr>
            <p:spPr>
              <a:xfrm>
                <a:off x="4331368" y="3410174"/>
                <a:ext cx="886326" cy="2057400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Arrow Connector 102"/>
              <p:cNvCxnSpPr>
                <a:stCxn id="90" idx="3"/>
                <a:endCxn id="104" idx="1"/>
              </p:cNvCxnSpPr>
              <p:nvPr/>
            </p:nvCxnSpPr>
            <p:spPr>
              <a:xfrm>
                <a:off x="4331369" y="4705573"/>
                <a:ext cx="886325" cy="762000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4" name="TextBox 103"/>
              <p:cNvSpPr txBox="1"/>
              <p:nvPr/>
            </p:nvSpPr>
            <p:spPr>
              <a:xfrm>
                <a:off x="5217695" y="5181600"/>
                <a:ext cx="1066800" cy="5719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latin typeface="Calibri" pitchFamily="34" charset="0"/>
                  </a:rPr>
                  <a:t>123</a:t>
                </a:r>
                <a:r>
                  <a:rPr lang="en-US" b="1" dirty="0" smtClean="0">
                    <a:solidFill>
                      <a:srgbClr val="00B050"/>
                    </a:solidFill>
                    <a:latin typeface="Calibri" pitchFamily="34" charset="0"/>
                  </a:rPr>
                  <a:t>4567</a:t>
                </a:r>
                <a:endParaRPr lang="en-US" b="1" dirty="0">
                  <a:solidFill>
                    <a:srgbClr val="00B050"/>
                  </a:solidFill>
                  <a:latin typeface="Calibri" pitchFamily="34" charset="0"/>
                </a:endParaRPr>
              </a:p>
            </p:txBody>
          </p:sp>
          <p:cxnSp>
            <p:nvCxnSpPr>
              <p:cNvPr id="105" name="Straight Arrow Connector 104"/>
              <p:cNvCxnSpPr>
                <a:stCxn id="91" idx="3"/>
                <a:endCxn id="104" idx="1"/>
              </p:cNvCxnSpPr>
              <p:nvPr/>
            </p:nvCxnSpPr>
            <p:spPr>
              <a:xfrm>
                <a:off x="4331369" y="4934173"/>
                <a:ext cx="886325" cy="533400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Arrow Connector 105"/>
              <p:cNvCxnSpPr>
                <a:stCxn id="134" idx="3"/>
                <a:endCxn id="98" idx="1"/>
              </p:cNvCxnSpPr>
              <p:nvPr/>
            </p:nvCxnSpPr>
            <p:spPr>
              <a:xfrm>
                <a:off x="4331368" y="3181574"/>
                <a:ext cx="886326" cy="76201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Arrow Connector 106"/>
              <p:cNvCxnSpPr>
                <a:stCxn id="135" idx="3"/>
                <a:endCxn id="98" idx="1"/>
              </p:cNvCxnSpPr>
              <p:nvPr/>
            </p:nvCxnSpPr>
            <p:spPr>
              <a:xfrm flipV="1">
                <a:off x="4331368" y="3257775"/>
                <a:ext cx="886326" cy="152399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0" name="Straight Arrow Connector 79"/>
            <p:cNvCxnSpPr>
              <a:stCxn id="130" idx="3"/>
              <a:endCxn id="83" idx="1"/>
            </p:cNvCxnSpPr>
            <p:nvPr/>
          </p:nvCxnSpPr>
          <p:spPr>
            <a:xfrm>
              <a:off x="4724397" y="1962374"/>
              <a:ext cx="990603" cy="3048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>
              <a:stCxn id="132" idx="3"/>
              <a:endCxn id="83" idx="1"/>
            </p:cNvCxnSpPr>
            <p:nvPr/>
          </p:nvCxnSpPr>
          <p:spPr>
            <a:xfrm flipV="1">
              <a:off x="4724397" y="2267174"/>
              <a:ext cx="990603" cy="3048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>
              <a:stCxn id="134" idx="3"/>
              <a:endCxn id="83" idx="1"/>
            </p:cNvCxnSpPr>
            <p:nvPr/>
          </p:nvCxnSpPr>
          <p:spPr>
            <a:xfrm flipV="1">
              <a:off x="4724397" y="2267174"/>
              <a:ext cx="990603" cy="9144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5715000" y="1981200"/>
              <a:ext cx="1277470" cy="5719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  <a:latin typeface="Calibri" pitchFamily="34" charset="0"/>
                </a:rPr>
                <a:t>1234567</a:t>
              </a:r>
              <a:endParaRPr lang="en-US" b="1" dirty="0">
                <a:solidFill>
                  <a:srgbClr val="FF0000"/>
                </a:solidFill>
                <a:latin typeface="Calibri" pitchFamily="34" charset="0"/>
              </a:endParaRPr>
            </a:p>
          </p:txBody>
        </p:sp>
      </p:grpSp>
      <p:sp>
        <p:nvSpPr>
          <p:cNvPr id="71" name="Oval 70"/>
          <p:cNvSpPr/>
          <p:nvPr/>
        </p:nvSpPr>
        <p:spPr bwMode="auto">
          <a:xfrm>
            <a:off x="3540138" y="4365104"/>
            <a:ext cx="432048" cy="504056"/>
          </a:xfrm>
          <a:prstGeom prst="ellipse">
            <a:avLst/>
          </a:prstGeom>
          <a:noFill/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-105" charset="0"/>
            </a:endParaRPr>
          </a:p>
        </p:txBody>
      </p:sp>
      <p:sp>
        <p:nvSpPr>
          <p:cNvPr id="72" name="Oval 71"/>
          <p:cNvSpPr/>
          <p:nvPr/>
        </p:nvSpPr>
        <p:spPr bwMode="auto">
          <a:xfrm>
            <a:off x="4644008" y="1412776"/>
            <a:ext cx="288032" cy="360040"/>
          </a:xfrm>
          <a:prstGeom prst="ellipse">
            <a:avLst/>
          </a:prstGeom>
          <a:noFill/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-105" charset="0"/>
            </a:endParaRPr>
          </a:p>
        </p:txBody>
      </p:sp>
      <p:sp>
        <p:nvSpPr>
          <p:cNvPr id="74" name="Oval 73"/>
          <p:cNvSpPr/>
          <p:nvPr/>
        </p:nvSpPr>
        <p:spPr bwMode="auto">
          <a:xfrm>
            <a:off x="4716016" y="2613162"/>
            <a:ext cx="288032" cy="288032"/>
          </a:xfrm>
          <a:prstGeom prst="ellipse">
            <a:avLst/>
          </a:prstGeom>
          <a:noFill/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-105" charset="0"/>
            </a:endParaRPr>
          </a:p>
        </p:txBody>
      </p:sp>
      <p:sp>
        <p:nvSpPr>
          <p:cNvPr id="79" name="Oval 78"/>
          <p:cNvSpPr/>
          <p:nvPr/>
        </p:nvSpPr>
        <p:spPr bwMode="auto">
          <a:xfrm>
            <a:off x="3779912" y="5661248"/>
            <a:ext cx="360040" cy="504056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-105" charset="0"/>
            </a:endParaRPr>
          </a:p>
        </p:txBody>
      </p:sp>
      <p:sp>
        <p:nvSpPr>
          <p:cNvPr id="87" name="Oval 86"/>
          <p:cNvSpPr/>
          <p:nvPr/>
        </p:nvSpPr>
        <p:spPr bwMode="auto">
          <a:xfrm>
            <a:off x="3131840" y="1412776"/>
            <a:ext cx="432048" cy="1296144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-105" charset="0"/>
            </a:endParaRPr>
          </a:p>
        </p:txBody>
      </p:sp>
      <p:sp>
        <p:nvSpPr>
          <p:cNvPr id="96" name="Oval 95"/>
          <p:cNvSpPr/>
          <p:nvPr/>
        </p:nvSpPr>
        <p:spPr bwMode="auto">
          <a:xfrm>
            <a:off x="7020271" y="5637498"/>
            <a:ext cx="371915" cy="527806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-105" charset="0"/>
            </a:endParaRPr>
          </a:p>
        </p:txBody>
      </p:sp>
      <p:sp>
        <p:nvSpPr>
          <p:cNvPr id="97" name="Oval 96"/>
          <p:cNvSpPr/>
          <p:nvPr/>
        </p:nvSpPr>
        <p:spPr bwMode="auto">
          <a:xfrm>
            <a:off x="4355976" y="2564904"/>
            <a:ext cx="432048" cy="36004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-105" charset="0"/>
            </a:endParaRPr>
          </a:p>
        </p:txBody>
      </p:sp>
      <p:sp>
        <p:nvSpPr>
          <p:cNvPr id="138" name="Oval 137"/>
          <p:cNvSpPr/>
          <p:nvPr/>
        </p:nvSpPr>
        <p:spPr bwMode="auto">
          <a:xfrm>
            <a:off x="3552013" y="4365104"/>
            <a:ext cx="432048" cy="504056"/>
          </a:xfrm>
          <a:prstGeom prst="ellipse">
            <a:avLst/>
          </a:prstGeom>
          <a:noFill/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-105" charset="0"/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899592" y="1364518"/>
            <a:ext cx="264604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H(X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) ≤2</a:t>
            </a:r>
          </a:p>
          <a:p>
            <a:pPr>
              <a:spcBef>
                <a:spcPts val="600"/>
              </a:spcBef>
            </a:pP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H(X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) ≤2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H(X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) ≤2</a:t>
            </a:r>
            <a:endParaRPr lang="en-US" sz="21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1" grpId="1" animBg="1"/>
      <p:bldP spid="72" grpId="0" animBg="1"/>
      <p:bldP spid="72" grpId="1" animBg="1"/>
      <p:bldP spid="74" grpId="0" animBg="1"/>
      <p:bldP spid="79" grpId="0" animBg="1"/>
      <p:bldP spid="79" grpId="1" animBg="1"/>
      <p:bldP spid="87" grpId="0" animBg="1"/>
      <p:bldP spid="87" grpId="1" animBg="1"/>
      <p:bldP spid="96" grpId="0" animBg="1"/>
      <p:bldP spid="96" grpId="1" animBg="1"/>
      <p:bldP spid="97" grpId="0" animBg="1"/>
      <p:bldP spid="97" grpId="1" animBg="1"/>
      <p:bldP spid="1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381000" y="433388"/>
            <a:ext cx="8229600" cy="1189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dirty="0" smtClean="0">
                <a:solidFill>
                  <a:srgbClr val="000000"/>
                </a:solidFill>
                <a:latin typeface="Calibri" pitchFamily="34" charset="0"/>
              </a:rPr>
              <a:t>Background – network error correction</a:t>
            </a:r>
            <a:endParaRPr lang="en-US" sz="36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33400" y="1706587"/>
            <a:ext cx="7855024" cy="453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457200" indent="-457200"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500" dirty="0" smtClean="0">
                <a:latin typeface="Calibri" pitchFamily="34" charset="0"/>
              </a:rPr>
              <a:t>The network error correction problem was introduced by [Cai &amp; Yeung 03]</a:t>
            </a:r>
          </a:p>
          <a:p>
            <a:pPr marL="457200" indent="-457200"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500" dirty="0" smtClean="0">
                <a:latin typeface="Calibri" pitchFamily="34" charset="0"/>
              </a:rPr>
              <a:t>Extensively studied in the single-source multicast case with uniform errors</a:t>
            </a:r>
          </a:p>
          <a:p>
            <a:pPr marL="628650" lvl="1" indent="-225425">
              <a:spcBef>
                <a:spcPts val="600"/>
              </a:spcBef>
              <a:buFont typeface="Calibri" pitchFamily="34" charset="0"/>
              <a:buChar char="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5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Equal capacity network links (or packets), any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500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smtClean="0">
                <a:latin typeface="Calibri" pitchFamily="34" charset="0"/>
                <a:cs typeface="Calibri" pitchFamily="34" charset="0"/>
              </a:rPr>
              <a:t>of which may be erroneous </a:t>
            </a:r>
          </a:p>
          <a:p>
            <a:pPr marL="628650" lvl="1" indent="-225425">
              <a:spcBef>
                <a:spcPts val="600"/>
              </a:spcBef>
              <a:buFont typeface="Calibri" pitchFamily="34" charset="0"/>
              <a:buChar char="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500" dirty="0" smtClean="0">
                <a:latin typeface="Calibri" pitchFamily="34" charset="0"/>
                <a:cs typeface="Calibri" pitchFamily="34" charset="0"/>
              </a:rPr>
              <a:t>Various capacity-achieving code constructions, e.g. </a:t>
            </a:r>
            <a:r>
              <a:rPr lang="en-US" sz="2500" dirty="0" smtClean="0">
                <a:latin typeface="Calibri" pitchFamily="34" charset="0"/>
              </a:rPr>
              <a:t>[Cai &amp; Yeung 03, Jaggi et al. 07, Zhang 08, </a:t>
            </a:r>
            <a:r>
              <a:rPr lang="en-US" sz="25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Koetter &amp; Kschischang 08]</a:t>
            </a:r>
            <a:endParaRPr lang="en-US" sz="2500" dirty="0" smtClean="0">
              <a:latin typeface="Calibri" pitchFamily="34" charset="0"/>
              <a:cs typeface="Calibri" pitchFamily="34" charset="0"/>
            </a:endParaRPr>
          </a:p>
          <a:p>
            <a:pPr marL="628650" lvl="1" indent="-225425">
              <a:spcBef>
                <a:spcPts val="600"/>
              </a:spcBef>
              <a:buFont typeface="Calibri" pitchFamily="34" charset="0"/>
              <a:buChar char="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5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285750" indent="-285750">
              <a:spcBef>
                <a:spcPts val="600"/>
              </a:spcBef>
              <a:buFont typeface="Calibri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5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628650" lvl="1" indent="-225425">
              <a:spcBef>
                <a:spcPts val="600"/>
              </a:spcBef>
              <a:buFont typeface="Calibri" pitchFamily="34" charset="0"/>
              <a:buChar char="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5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628650" lvl="1" indent="-225425">
              <a:spcBef>
                <a:spcPts val="600"/>
              </a:spcBef>
              <a:buFont typeface="Calibri" pitchFamily="34" charset="0"/>
              <a:buChar char="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5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Upper bound derivation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343400"/>
            <a:ext cx="8763000" cy="2438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Different choices of links at each step give different upper bounds</a:t>
            </a:r>
          </a:p>
          <a:p>
            <a:r>
              <a:rPr lang="en-US" sz="2400" dirty="0" smtClean="0"/>
              <a:t>Exponentially large number of bounds</a:t>
            </a:r>
          </a:p>
          <a:p>
            <a:r>
              <a:rPr lang="en-US" sz="2400" dirty="0" smtClean="0"/>
              <a:t>Only some are tight – how to find them?</a:t>
            </a:r>
          </a:p>
          <a:p>
            <a:r>
              <a:rPr lang="en-US" sz="2400" dirty="0" smtClean="0"/>
              <a:t>We use an achievable scheme as a guide and show a matching upper bound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914400"/>
            <a:ext cx="8229600" cy="457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Example: 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</a:t>
            </a:r>
            <a:r>
              <a:rPr kumimoji="0" lang="en-US" sz="2200" b="0" i="1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=3,m</a:t>
            </a:r>
            <a:r>
              <a:rPr kumimoji="0" lang="en-US" sz="2200" b="0" i="1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=5, m</a:t>
            </a:r>
            <a:r>
              <a:rPr kumimoji="0" lang="en-US" sz="2200" b="0" i="1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=7, m</a:t>
            </a:r>
            <a:r>
              <a:rPr kumimoji="0" lang="en-US" sz="2200" b="0" i="1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=11, z=1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1633478"/>
            <a:ext cx="556260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≤2</a:t>
            </a:r>
          </a:p>
          <a:p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3u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+2u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≤8</a:t>
            </a:r>
          </a:p>
          <a:p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3u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+2u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+u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 ≤9</a:t>
            </a:r>
          </a:p>
          <a:p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6u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+5u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+4u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≤24</a:t>
            </a:r>
          </a:p>
          <a:p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6u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+4u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+2u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+u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≤20</a:t>
            </a:r>
          </a:p>
          <a:p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9u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+6u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+4u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+3u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≤36</a:t>
            </a:r>
          </a:p>
          <a:p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6u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+5u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+4u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+2u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 ≤28</a:t>
            </a:r>
          </a:p>
          <a:p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6u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+4.5u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+4u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+3u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 ≤30</a:t>
            </a:r>
          </a:p>
          <a:p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9u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+7.5u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+7u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+6u</a:t>
            </a:r>
            <a:r>
              <a:rPr lang="en-US" sz="2100" i="1" baseline="-250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100" i="1" dirty="0" smtClean="0">
                <a:latin typeface="Times new Roman" pitchFamily="18" charset="0"/>
                <a:cs typeface="Times new Roman" pitchFamily="18" charset="0"/>
              </a:rPr>
              <a:t>≤54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3738" y="1252653"/>
            <a:ext cx="22252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smtClean="0">
                <a:latin typeface="+mn-lt"/>
              </a:rPr>
              <a:t>Capacity region:</a:t>
            </a:r>
            <a:endParaRPr lang="en-US" sz="2200" i="1" dirty="0">
              <a:latin typeface="+mn-lt"/>
            </a:endParaRPr>
          </a:p>
        </p:txBody>
      </p:sp>
      <p:grpSp>
        <p:nvGrpSpPr>
          <p:cNvPr id="7" name="Group 157"/>
          <p:cNvGrpSpPr/>
          <p:nvPr/>
        </p:nvGrpSpPr>
        <p:grpSpPr>
          <a:xfrm>
            <a:off x="3124200" y="1412776"/>
            <a:ext cx="5787785" cy="3026438"/>
            <a:chOff x="990599" y="1066800"/>
            <a:chExt cx="6001871" cy="4686748"/>
          </a:xfrm>
        </p:grpSpPr>
        <p:cxnSp>
          <p:nvCxnSpPr>
            <p:cNvPr id="159" name="Straight Arrow Connector 158"/>
            <p:cNvCxnSpPr>
              <a:stCxn id="185" idx="3"/>
              <a:endCxn id="167" idx="1"/>
            </p:cNvCxnSpPr>
            <p:nvPr/>
          </p:nvCxnSpPr>
          <p:spPr>
            <a:xfrm flipV="1">
              <a:off x="4724398" y="2267174"/>
              <a:ext cx="990602" cy="243839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Arrow Connector 159"/>
            <p:cNvCxnSpPr>
              <a:stCxn id="186" idx="3"/>
              <a:endCxn id="167" idx="1"/>
            </p:cNvCxnSpPr>
            <p:nvPr/>
          </p:nvCxnSpPr>
          <p:spPr>
            <a:xfrm flipV="1">
              <a:off x="4724398" y="2267174"/>
              <a:ext cx="990602" cy="266699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Arrow Connector 160"/>
            <p:cNvCxnSpPr>
              <a:stCxn id="230" idx="3"/>
              <a:endCxn id="167" idx="1"/>
            </p:cNvCxnSpPr>
            <p:nvPr/>
          </p:nvCxnSpPr>
          <p:spPr>
            <a:xfrm flipV="1">
              <a:off x="4724397" y="2267174"/>
              <a:ext cx="990603" cy="11430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Arrow Connector 161"/>
            <p:cNvCxnSpPr>
              <a:stCxn id="223" idx="3"/>
              <a:endCxn id="167" idx="1"/>
            </p:cNvCxnSpPr>
            <p:nvPr/>
          </p:nvCxnSpPr>
          <p:spPr>
            <a:xfrm>
              <a:off x="4724397" y="1352774"/>
              <a:ext cx="990603" cy="9144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Group 214"/>
            <p:cNvGrpSpPr/>
            <p:nvPr/>
          </p:nvGrpSpPr>
          <p:grpSpPr>
            <a:xfrm>
              <a:off x="990599" y="1066800"/>
              <a:ext cx="6001868" cy="4686748"/>
              <a:chOff x="990600" y="1066800"/>
              <a:chExt cx="5370095" cy="4686748"/>
            </a:xfrm>
          </p:grpSpPr>
          <p:cxnSp>
            <p:nvCxnSpPr>
              <p:cNvPr id="179" name="Straight Arrow Connector 178"/>
              <p:cNvCxnSpPr>
                <a:stCxn id="212" idx="3"/>
                <a:endCxn id="185" idx="1"/>
              </p:cNvCxnSpPr>
              <p:nvPr/>
            </p:nvCxnSpPr>
            <p:spPr>
              <a:xfrm>
                <a:off x="2819401" y="1352774"/>
                <a:ext cx="685799" cy="3352799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Arrow Connector 179"/>
              <p:cNvCxnSpPr>
                <a:stCxn id="213" idx="3"/>
                <a:endCxn id="185" idx="1"/>
              </p:cNvCxnSpPr>
              <p:nvPr/>
            </p:nvCxnSpPr>
            <p:spPr>
              <a:xfrm>
                <a:off x="2819401" y="1962374"/>
                <a:ext cx="685799" cy="2743200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Arrow Connector 180"/>
              <p:cNvCxnSpPr>
                <a:stCxn id="214" idx="3"/>
                <a:endCxn id="185" idx="1"/>
              </p:cNvCxnSpPr>
              <p:nvPr/>
            </p:nvCxnSpPr>
            <p:spPr>
              <a:xfrm>
                <a:off x="2819401" y="2571975"/>
                <a:ext cx="685799" cy="2133599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69"/>
              <p:cNvGrpSpPr/>
              <p:nvPr/>
            </p:nvGrpSpPr>
            <p:grpSpPr>
              <a:xfrm>
                <a:off x="990600" y="1066800"/>
                <a:ext cx="3340768" cy="2629348"/>
                <a:chOff x="990600" y="1066800"/>
                <a:chExt cx="2057254" cy="2629348"/>
              </a:xfrm>
            </p:grpSpPr>
            <p:sp>
              <p:nvSpPr>
                <p:cNvPr id="209" name="TextBox 208"/>
                <p:cNvSpPr txBox="1"/>
                <p:nvPr/>
              </p:nvSpPr>
              <p:spPr>
                <a:xfrm>
                  <a:off x="990600" y="1066800"/>
                  <a:ext cx="281545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latin typeface="Calibri" pitchFamily="34" charset="0"/>
                    </a:rPr>
                    <a:t>12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sp>
              <p:nvSpPr>
                <p:cNvPr id="210" name="TextBox 209"/>
                <p:cNvSpPr txBox="1"/>
                <p:nvPr/>
              </p:nvSpPr>
              <p:spPr>
                <a:xfrm>
                  <a:off x="990600" y="1676399"/>
                  <a:ext cx="281545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latin typeface="Calibri" pitchFamily="34" charset="0"/>
                    </a:rPr>
                    <a:t>13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sp>
              <p:nvSpPr>
                <p:cNvPr id="211" name="TextBox 6"/>
                <p:cNvSpPr txBox="1"/>
                <p:nvPr/>
              </p:nvSpPr>
              <p:spPr>
                <a:xfrm>
                  <a:off x="990600" y="2286000"/>
                  <a:ext cx="281545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latin typeface="Calibri" pitchFamily="34" charset="0"/>
                    </a:rPr>
                    <a:t>23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sp>
              <p:nvSpPr>
                <p:cNvPr id="212" name="TextBox 211"/>
                <p:cNvSpPr txBox="1"/>
                <p:nvPr/>
              </p:nvSpPr>
              <p:spPr>
                <a:xfrm>
                  <a:off x="1676400" y="1066800"/>
                  <a:ext cx="440380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latin typeface="Calibri" pitchFamily="34" charset="0"/>
                    </a:rPr>
                    <a:t>1245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sp>
              <p:nvSpPr>
                <p:cNvPr id="213" name="TextBox 212"/>
                <p:cNvSpPr txBox="1"/>
                <p:nvPr/>
              </p:nvSpPr>
              <p:spPr>
                <a:xfrm>
                  <a:off x="1676400" y="1676399"/>
                  <a:ext cx="440380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latin typeface="Calibri" pitchFamily="34" charset="0"/>
                    </a:rPr>
                    <a:t>1345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sp>
              <p:nvSpPr>
                <p:cNvPr id="214" name="TextBox 213"/>
                <p:cNvSpPr txBox="1"/>
                <p:nvPr/>
              </p:nvSpPr>
              <p:spPr>
                <a:xfrm>
                  <a:off x="1676400" y="2286000"/>
                  <a:ext cx="440380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>
                      <a:latin typeface="Calibri" pitchFamily="34" charset="0"/>
                    </a:rPr>
                    <a:t>2</a:t>
                  </a:r>
                  <a:r>
                    <a:rPr lang="en-US" b="1" dirty="0" smtClean="0">
                      <a:latin typeface="Calibri" pitchFamily="34" charset="0"/>
                    </a:rPr>
                    <a:t>345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cxnSp>
              <p:nvCxnSpPr>
                <p:cNvPr id="215" name="Straight Arrow Connector 214"/>
                <p:cNvCxnSpPr>
                  <a:stCxn id="209" idx="3"/>
                  <a:endCxn id="212" idx="1"/>
                </p:cNvCxnSpPr>
                <p:nvPr/>
              </p:nvCxnSpPr>
              <p:spPr>
                <a:xfrm>
                  <a:off x="1272145" y="1352774"/>
                  <a:ext cx="404255" cy="2459"/>
                </a:xfrm>
                <a:prstGeom prst="straightConnector1">
                  <a:avLst/>
                </a:prstGeom>
                <a:ln w="2540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6" name="TextBox 215"/>
                <p:cNvSpPr txBox="1"/>
                <p:nvPr/>
              </p:nvSpPr>
              <p:spPr>
                <a:xfrm>
                  <a:off x="1676400" y="2895600"/>
                  <a:ext cx="440380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solidFill>
                        <a:srgbClr val="FF0000"/>
                      </a:solidFill>
                      <a:latin typeface="Calibri" pitchFamily="34" charset="0"/>
                    </a:rPr>
                    <a:t>123</a:t>
                  </a:r>
                  <a:r>
                    <a:rPr lang="en-US" b="1" dirty="0" smtClean="0">
                      <a:latin typeface="Calibri" pitchFamily="34" charset="0"/>
                    </a:rPr>
                    <a:t>4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sp>
              <p:nvSpPr>
                <p:cNvPr id="217" name="TextBox 216"/>
                <p:cNvSpPr txBox="1"/>
                <p:nvPr/>
              </p:nvSpPr>
              <p:spPr>
                <a:xfrm>
                  <a:off x="1676400" y="3124200"/>
                  <a:ext cx="440380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solidFill>
                        <a:srgbClr val="FF0000"/>
                      </a:solidFill>
                      <a:latin typeface="Calibri" pitchFamily="34" charset="0"/>
                    </a:rPr>
                    <a:t>123</a:t>
                  </a:r>
                  <a:r>
                    <a:rPr lang="en-US" b="1" dirty="0" smtClean="0">
                      <a:latin typeface="Calibri" pitchFamily="34" charset="0"/>
                    </a:rPr>
                    <a:t>5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cxnSp>
              <p:nvCxnSpPr>
                <p:cNvPr id="218" name="Straight Arrow Connector 34"/>
                <p:cNvCxnSpPr>
                  <a:stCxn id="209" idx="3"/>
                  <a:endCxn id="216" idx="1"/>
                </p:cNvCxnSpPr>
                <p:nvPr/>
              </p:nvCxnSpPr>
              <p:spPr>
                <a:xfrm>
                  <a:off x="1272145" y="1352774"/>
                  <a:ext cx="404255" cy="1828800"/>
                </a:xfrm>
                <a:prstGeom prst="straightConnector1">
                  <a:avLst/>
                </a:prstGeom>
                <a:ln w="25400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Straight Arrow Connector 218"/>
                <p:cNvCxnSpPr>
                  <a:stCxn id="210" idx="3"/>
                  <a:endCxn id="216" idx="1"/>
                </p:cNvCxnSpPr>
                <p:nvPr/>
              </p:nvCxnSpPr>
              <p:spPr>
                <a:xfrm>
                  <a:off x="1272145" y="1962374"/>
                  <a:ext cx="404255" cy="1219200"/>
                </a:xfrm>
                <a:prstGeom prst="straightConnector1">
                  <a:avLst/>
                </a:prstGeom>
                <a:ln w="25400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0" name="Straight Arrow Connector 219"/>
                <p:cNvCxnSpPr>
                  <a:stCxn id="210" idx="3"/>
                  <a:endCxn id="213" idx="1"/>
                </p:cNvCxnSpPr>
                <p:nvPr/>
              </p:nvCxnSpPr>
              <p:spPr>
                <a:xfrm>
                  <a:off x="1272145" y="1962374"/>
                  <a:ext cx="404255" cy="2459"/>
                </a:xfrm>
                <a:prstGeom prst="straightConnector1">
                  <a:avLst/>
                </a:prstGeom>
                <a:ln w="2540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Arrow Connector 220"/>
                <p:cNvCxnSpPr>
                  <a:endCxn id="216" idx="1"/>
                </p:cNvCxnSpPr>
                <p:nvPr/>
              </p:nvCxnSpPr>
              <p:spPr>
                <a:xfrm>
                  <a:off x="1272145" y="2470666"/>
                  <a:ext cx="404255" cy="710907"/>
                </a:xfrm>
                <a:prstGeom prst="straightConnector1">
                  <a:avLst/>
                </a:prstGeom>
                <a:ln w="25400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2" name="Straight Arrow Connector 221"/>
                <p:cNvCxnSpPr>
                  <a:endCxn id="214" idx="1"/>
                </p:cNvCxnSpPr>
                <p:nvPr/>
              </p:nvCxnSpPr>
              <p:spPr>
                <a:xfrm>
                  <a:off x="1272145" y="2470666"/>
                  <a:ext cx="404255" cy="101308"/>
                </a:xfrm>
                <a:prstGeom prst="straightConnector1">
                  <a:avLst/>
                </a:prstGeom>
                <a:ln w="2540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3" name="TextBox 222"/>
                <p:cNvSpPr txBox="1"/>
                <p:nvPr/>
              </p:nvSpPr>
              <p:spPr>
                <a:xfrm>
                  <a:off x="2539098" y="1066800"/>
                  <a:ext cx="508756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latin typeface="Calibri" pitchFamily="34" charset="0"/>
                    </a:rPr>
                    <a:t>124567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cxnSp>
              <p:nvCxnSpPr>
                <p:cNvPr id="224" name="Straight Arrow Connector 223"/>
                <p:cNvCxnSpPr>
                  <a:stCxn id="212" idx="3"/>
                  <a:endCxn id="223" idx="1"/>
                </p:cNvCxnSpPr>
                <p:nvPr/>
              </p:nvCxnSpPr>
              <p:spPr>
                <a:xfrm>
                  <a:off x="2116780" y="1352774"/>
                  <a:ext cx="422318" cy="2459"/>
                </a:xfrm>
                <a:prstGeom prst="straightConnector1">
                  <a:avLst/>
                </a:prstGeom>
                <a:ln w="2540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5" name="TextBox 224"/>
                <p:cNvSpPr txBox="1"/>
                <p:nvPr/>
              </p:nvSpPr>
              <p:spPr>
                <a:xfrm>
                  <a:off x="2539098" y="1676399"/>
                  <a:ext cx="508756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latin typeface="Calibri" pitchFamily="34" charset="0"/>
                    </a:rPr>
                    <a:t>134567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cxnSp>
              <p:nvCxnSpPr>
                <p:cNvPr id="226" name="Straight Arrow Connector 225"/>
                <p:cNvCxnSpPr>
                  <a:stCxn id="213" idx="3"/>
                  <a:endCxn id="225" idx="1"/>
                </p:cNvCxnSpPr>
                <p:nvPr/>
              </p:nvCxnSpPr>
              <p:spPr>
                <a:xfrm>
                  <a:off x="2116780" y="1962374"/>
                  <a:ext cx="422318" cy="2459"/>
                </a:xfrm>
                <a:prstGeom prst="straightConnector1">
                  <a:avLst/>
                </a:prstGeom>
                <a:ln w="2540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7" name="TextBox 226"/>
                <p:cNvSpPr txBox="1"/>
                <p:nvPr/>
              </p:nvSpPr>
              <p:spPr>
                <a:xfrm>
                  <a:off x="2539098" y="2286000"/>
                  <a:ext cx="508756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>
                      <a:latin typeface="Calibri" pitchFamily="34" charset="0"/>
                    </a:rPr>
                    <a:t>2</a:t>
                  </a:r>
                  <a:r>
                    <a:rPr lang="en-US" b="1" dirty="0" smtClean="0">
                      <a:latin typeface="Calibri" pitchFamily="34" charset="0"/>
                    </a:rPr>
                    <a:t>34567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cxnSp>
              <p:nvCxnSpPr>
                <p:cNvPr id="228" name="Straight Arrow Connector 227"/>
                <p:cNvCxnSpPr>
                  <a:stCxn id="214" idx="3"/>
                  <a:endCxn id="227" idx="1"/>
                </p:cNvCxnSpPr>
                <p:nvPr/>
              </p:nvCxnSpPr>
              <p:spPr>
                <a:xfrm>
                  <a:off x="2116780" y="2571974"/>
                  <a:ext cx="422318" cy="2459"/>
                </a:xfrm>
                <a:prstGeom prst="straightConnector1">
                  <a:avLst/>
                </a:prstGeom>
                <a:ln w="2540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9" name="TextBox 228"/>
                <p:cNvSpPr txBox="1"/>
                <p:nvPr/>
              </p:nvSpPr>
              <p:spPr>
                <a:xfrm>
                  <a:off x="2539098" y="2895600"/>
                  <a:ext cx="508756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latin typeface="Calibri" pitchFamily="34" charset="0"/>
                    </a:rPr>
                    <a:t>123467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sp>
              <p:nvSpPr>
                <p:cNvPr id="230" name="TextBox 229"/>
                <p:cNvSpPr txBox="1"/>
                <p:nvPr/>
              </p:nvSpPr>
              <p:spPr>
                <a:xfrm>
                  <a:off x="2539098" y="3124200"/>
                  <a:ext cx="508756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latin typeface="Calibri" pitchFamily="34" charset="0"/>
                    </a:rPr>
                    <a:t>123567</a:t>
                  </a:r>
                  <a:endParaRPr lang="en-US" b="1" dirty="0">
                    <a:latin typeface="Calibri" pitchFamily="34" charset="0"/>
                  </a:endParaRPr>
                </a:p>
              </p:txBody>
            </p:sp>
            <p:cxnSp>
              <p:nvCxnSpPr>
                <p:cNvPr id="231" name="Straight Arrow Connector 230"/>
                <p:cNvCxnSpPr>
                  <a:stCxn id="216" idx="3"/>
                  <a:endCxn id="229" idx="1"/>
                </p:cNvCxnSpPr>
                <p:nvPr/>
              </p:nvCxnSpPr>
              <p:spPr>
                <a:xfrm>
                  <a:off x="2116780" y="3181574"/>
                  <a:ext cx="422318" cy="2459"/>
                </a:xfrm>
                <a:prstGeom prst="straightConnector1">
                  <a:avLst/>
                </a:prstGeom>
                <a:ln w="2540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" name="Straight Arrow Connector 231"/>
                <p:cNvCxnSpPr>
                  <a:stCxn id="217" idx="3"/>
                  <a:endCxn id="230" idx="1"/>
                </p:cNvCxnSpPr>
                <p:nvPr/>
              </p:nvCxnSpPr>
              <p:spPr>
                <a:xfrm>
                  <a:off x="2116780" y="3410174"/>
                  <a:ext cx="422318" cy="2459"/>
                </a:xfrm>
                <a:prstGeom prst="straightConnector1">
                  <a:avLst/>
                </a:prstGeom>
                <a:ln w="2540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3" name="TextBox 182"/>
              <p:cNvSpPr txBox="1"/>
              <p:nvPr/>
            </p:nvSpPr>
            <p:spPr>
              <a:xfrm>
                <a:off x="3505200" y="3657600"/>
                <a:ext cx="826169" cy="5719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latin typeface="Calibri" pitchFamily="34" charset="0"/>
                  </a:rPr>
                  <a:t>123</a:t>
                </a:r>
                <a:r>
                  <a:rPr lang="en-US" b="1" dirty="0" smtClean="0">
                    <a:solidFill>
                      <a:srgbClr val="00B050"/>
                    </a:solidFill>
                    <a:latin typeface="Calibri" pitchFamily="34" charset="0"/>
                  </a:rPr>
                  <a:t>45</a:t>
                </a:r>
                <a:r>
                  <a:rPr lang="en-US" b="1" dirty="0" smtClean="0">
                    <a:latin typeface="Calibri" pitchFamily="34" charset="0"/>
                  </a:rPr>
                  <a:t>6</a:t>
                </a:r>
                <a:endParaRPr lang="en-US" b="1" dirty="0">
                  <a:latin typeface="Calibri" pitchFamily="34" charset="0"/>
                </a:endParaRPr>
              </a:p>
            </p:txBody>
          </p:sp>
          <p:sp>
            <p:nvSpPr>
              <p:cNvPr id="184" name="TextBox 183"/>
              <p:cNvSpPr txBox="1"/>
              <p:nvPr/>
            </p:nvSpPr>
            <p:spPr>
              <a:xfrm>
                <a:off x="3505200" y="3886200"/>
                <a:ext cx="826169" cy="5719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latin typeface="Calibri" pitchFamily="34" charset="0"/>
                  </a:rPr>
                  <a:t>123</a:t>
                </a:r>
                <a:r>
                  <a:rPr lang="en-US" b="1" dirty="0" smtClean="0">
                    <a:solidFill>
                      <a:srgbClr val="00B050"/>
                    </a:solidFill>
                    <a:latin typeface="Calibri" pitchFamily="34" charset="0"/>
                  </a:rPr>
                  <a:t>45</a:t>
                </a:r>
                <a:r>
                  <a:rPr lang="en-US" b="1" dirty="0" smtClean="0">
                    <a:latin typeface="Calibri" pitchFamily="34" charset="0"/>
                  </a:rPr>
                  <a:t>7</a:t>
                </a:r>
                <a:endParaRPr lang="en-US" b="1" dirty="0">
                  <a:latin typeface="Calibri" pitchFamily="34" charset="0"/>
                </a:endParaRPr>
              </a:p>
            </p:txBody>
          </p:sp>
          <p:sp>
            <p:nvSpPr>
              <p:cNvPr id="185" name="TextBox 184"/>
              <p:cNvSpPr txBox="1"/>
              <p:nvPr/>
            </p:nvSpPr>
            <p:spPr>
              <a:xfrm>
                <a:off x="3505200" y="4419599"/>
                <a:ext cx="826169" cy="5719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  <a:latin typeface="Calibri" pitchFamily="34" charset="0"/>
                  </a:rPr>
                  <a:t>12345</a:t>
                </a:r>
                <a:r>
                  <a:rPr lang="en-US" b="1" dirty="0" smtClean="0">
                    <a:latin typeface="Calibri" pitchFamily="34" charset="0"/>
                  </a:rPr>
                  <a:t>6</a:t>
                </a:r>
                <a:endParaRPr lang="en-US" b="1" dirty="0">
                  <a:latin typeface="Calibri" pitchFamily="34" charset="0"/>
                </a:endParaRPr>
              </a:p>
            </p:txBody>
          </p:sp>
          <p:sp>
            <p:nvSpPr>
              <p:cNvPr id="186" name="TextBox 185"/>
              <p:cNvSpPr txBox="1"/>
              <p:nvPr/>
            </p:nvSpPr>
            <p:spPr>
              <a:xfrm>
                <a:off x="3505200" y="4648199"/>
                <a:ext cx="826169" cy="5719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  <a:latin typeface="Calibri" pitchFamily="34" charset="0"/>
                  </a:rPr>
                  <a:t>12345</a:t>
                </a:r>
                <a:r>
                  <a:rPr lang="en-US" b="1" dirty="0" smtClean="0">
                    <a:latin typeface="Calibri" pitchFamily="34" charset="0"/>
                  </a:rPr>
                  <a:t>7</a:t>
                </a:r>
                <a:endParaRPr lang="en-US" b="1" dirty="0">
                  <a:latin typeface="Calibri" pitchFamily="34" charset="0"/>
                </a:endParaRPr>
              </a:p>
            </p:txBody>
          </p:sp>
          <p:cxnSp>
            <p:nvCxnSpPr>
              <p:cNvPr id="187" name="Straight Arrow Connector 186"/>
              <p:cNvCxnSpPr>
                <a:stCxn id="216" idx="3"/>
                <a:endCxn id="185" idx="1"/>
              </p:cNvCxnSpPr>
              <p:nvPr/>
            </p:nvCxnSpPr>
            <p:spPr>
              <a:xfrm>
                <a:off x="2819401" y="3181574"/>
                <a:ext cx="685799" cy="1523999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Arrow Connector 187"/>
              <p:cNvCxnSpPr>
                <a:stCxn id="217" idx="3"/>
                <a:endCxn id="185" idx="1"/>
              </p:cNvCxnSpPr>
              <p:nvPr/>
            </p:nvCxnSpPr>
            <p:spPr>
              <a:xfrm>
                <a:off x="2819401" y="3410174"/>
                <a:ext cx="685799" cy="1295399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Arrow Connector 188"/>
              <p:cNvCxnSpPr>
                <a:stCxn id="217" idx="3"/>
                <a:endCxn id="183" idx="1"/>
              </p:cNvCxnSpPr>
              <p:nvPr/>
            </p:nvCxnSpPr>
            <p:spPr>
              <a:xfrm>
                <a:off x="2819401" y="3410174"/>
                <a:ext cx="685799" cy="533400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Arrow Connector 189"/>
              <p:cNvCxnSpPr>
                <a:stCxn id="216" idx="3"/>
                <a:endCxn id="183" idx="1"/>
              </p:cNvCxnSpPr>
              <p:nvPr/>
            </p:nvCxnSpPr>
            <p:spPr>
              <a:xfrm>
                <a:off x="2819401" y="3181574"/>
                <a:ext cx="685799" cy="762000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" name="Group 177"/>
              <p:cNvGrpSpPr/>
              <p:nvPr/>
            </p:nvGrpSpPr>
            <p:grpSpPr>
              <a:xfrm>
                <a:off x="4331369" y="4572000"/>
                <a:ext cx="1953126" cy="571948"/>
                <a:chOff x="4331369" y="4572000"/>
                <a:chExt cx="1953126" cy="571948"/>
              </a:xfrm>
            </p:grpSpPr>
            <p:cxnSp>
              <p:nvCxnSpPr>
                <p:cNvPr id="206" name="Straight Arrow Connector 205"/>
                <p:cNvCxnSpPr>
                  <a:stCxn id="185" idx="3"/>
                  <a:endCxn id="208" idx="1"/>
                </p:cNvCxnSpPr>
                <p:nvPr/>
              </p:nvCxnSpPr>
              <p:spPr>
                <a:xfrm>
                  <a:off x="4331369" y="4705573"/>
                  <a:ext cx="886325" cy="152401"/>
                </a:xfrm>
                <a:prstGeom prst="straightConnector1">
                  <a:avLst/>
                </a:prstGeom>
                <a:ln w="25400">
                  <a:solidFill>
                    <a:srgbClr val="00B05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" name="Straight Arrow Connector 206"/>
                <p:cNvCxnSpPr>
                  <a:stCxn id="186" idx="3"/>
                  <a:endCxn id="208" idx="1"/>
                </p:cNvCxnSpPr>
                <p:nvPr/>
              </p:nvCxnSpPr>
              <p:spPr>
                <a:xfrm flipV="1">
                  <a:off x="4331369" y="4857974"/>
                  <a:ext cx="886325" cy="76199"/>
                </a:xfrm>
                <a:prstGeom prst="straightConnector1">
                  <a:avLst/>
                </a:prstGeom>
                <a:ln w="25400">
                  <a:solidFill>
                    <a:srgbClr val="00B05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8" name="TextBox 207"/>
                <p:cNvSpPr txBox="1"/>
                <p:nvPr/>
              </p:nvSpPr>
              <p:spPr>
                <a:xfrm>
                  <a:off x="5217695" y="4572000"/>
                  <a:ext cx="1066800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latin typeface="Calibri" pitchFamily="34" charset="0"/>
                    </a:rPr>
                    <a:t>12345</a:t>
                  </a:r>
                  <a:r>
                    <a:rPr lang="en-US" b="1" dirty="0" smtClean="0">
                      <a:solidFill>
                        <a:srgbClr val="00B050"/>
                      </a:solidFill>
                      <a:latin typeface="Calibri" pitchFamily="34" charset="0"/>
                    </a:rPr>
                    <a:t>67</a:t>
                  </a:r>
                  <a:endParaRPr lang="en-US" b="1" dirty="0">
                    <a:solidFill>
                      <a:srgbClr val="00B050"/>
                    </a:solidFill>
                    <a:latin typeface="Calibri" pitchFamily="34" charset="0"/>
                  </a:endParaRPr>
                </a:p>
              </p:txBody>
            </p:sp>
          </p:grpSp>
          <p:grpSp>
            <p:nvGrpSpPr>
              <p:cNvPr id="11" name="Group 178"/>
              <p:cNvGrpSpPr/>
              <p:nvPr/>
            </p:nvGrpSpPr>
            <p:grpSpPr>
              <a:xfrm>
                <a:off x="4331369" y="3810000"/>
                <a:ext cx="2029326" cy="571948"/>
                <a:chOff x="4255169" y="4572000"/>
                <a:chExt cx="2029326" cy="571948"/>
              </a:xfrm>
            </p:grpSpPr>
            <p:cxnSp>
              <p:nvCxnSpPr>
                <p:cNvPr id="203" name="Straight Arrow Connector 202"/>
                <p:cNvCxnSpPr>
                  <a:stCxn id="183" idx="3"/>
                  <a:endCxn id="205" idx="1"/>
                </p:cNvCxnSpPr>
                <p:nvPr/>
              </p:nvCxnSpPr>
              <p:spPr>
                <a:xfrm>
                  <a:off x="4255169" y="4705575"/>
                  <a:ext cx="886326" cy="152399"/>
                </a:xfrm>
                <a:prstGeom prst="straightConnector1">
                  <a:avLst/>
                </a:prstGeom>
                <a:ln w="25400">
                  <a:solidFill>
                    <a:srgbClr val="00B05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" name="Straight Arrow Connector 203"/>
                <p:cNvCxnSpPr>
                  <a:stCxn id="184" idx="3"/>
                  <a:endCxn id="205" idx="1"/>
                </p:cNvCxnSpPr>
                <p:nvPr/>
              </p:nvCxnSpPr>
              <p:spPr>
                <a:xfrm flipV="1">
                  <a:off x="4255169" y="4857974"/>
                  <a:ext cx="886326" cy="76200"/>
                </a:xfrm>
                <a:prstGeom prst="straightConnector1">
                  <a:avLst/>
                </a:prstGeom>
                <a:ln w="25400">
                  <a:solidFill>
                    <a:srgbClr val="00B05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5" name="TextBox 204"/>
                <p:cNvSpPr txBox="1"/>
                <p:nvPr/>
              </p:nvSpPr>
              <p:spPr>
                <a:xfrm>
                  <a:off x="5141495" y="4572000"/>
                  <a:ext cx="1143000" cy="57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latin typeface="Calibri" pitchFamily="34" charset="0"/>
                    </a:rPr>
                    <a:t>12345</a:t>
                  </a:r>
                  <a:r>
                    <a:rPr lang="en-US" b="1" dirty="0" smtClean="0">
                      <a:solidFill>
                        <a:srgbClr val="00B050"/>
                      </a:solidFill>
                      <a:latin typeface="Calibri" pitchFamily="34" charset="0"/>
                    </a:rPr>
                    <a:t>67</a:t>
                  </a:r>
                  <a:endParaRPr lang="en-US" b="1" dirty="0">
                    <a:solidFill>
                      <a:srgbClr val="00B050"/>
                    </a:solidFill>
                    <a:latin typeface="Calibri" pitchFamily="34" charset="0"/>
                  </a:endParaRPr>
                </a:p>
              </p:txBody>
            </p:sp>
          </p:grpSp>
          <p:sp>
            <p:nvSpPr>
              <p:cNvPr id="193" name="TextBox 192"/>
              <p:cNvSpPr txBox="1"/>
              <p:nvPr/>
            </p:nvSpPr>
            <p:spPr>
              <a:xfrm>
                <a:off x="5217695" y="2971800"/>
                <a:ext cx="1143000" cy="5719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latin typeface="Calibri" pitchFamily="34" charset="0"/>
                  </a:rPr>
                  <a:t>123</a:t>
                </a:r>
                <a:r>
                  <a:rPr lang="en-US" b="1" dirty="0" smtClean="0">
                    <a:solidFill>
                      <a:srgbClr val="00B050"/>
                    </a:solidFill>
                    <a:latin typeface="Calibri" pitchFamily="34" charset="0"/>
                  </a:rPr>
                  <a:t>4567</a:t>
                </a:r>
                <a:endParaRPr lang="en-US" b="1" dirty="0">
                  <a:solidFill>
                    <a:srgbClr val="00B050"/>
                  </a:solidFill>
                  <a:latin typeface="Calibri" pitchFamily="34" charset="0"/>
                </a:endParaRPr>
              </a:p>
            </p:txBody>
          </p:sp>
          <p:cxnSp>
            <p:nvCxnSpPr>
              <p:cNvPr id="194" name="Straight Arrow Connector 193"/>
              <p:cNvCxnSpPr>
                <a:stCxn id="184" idx="3"/>
                <a:endCxn id="193" idx="1"/>
              </p:cNvCxnSpPr>
              <p:nvPr/>
            </p:nvCxnSpPr>
            <p:spPr>
              <a:xfrm flipV="1">
                <a:off x="4331369" y="3257775"/>
                <a:ext cx="886325" cy="914400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Arrow Connector 194"/>
              <p:cNvCxnSpPr>
                <a:stCxn id="183" idx="3"/>
                <a:endCxn id="193" idx="1"/>
              </p:cNvCxnSpPr>
              <p:nvPr/>
            </p:nvCxnSpPr>
            <p:spPr>
              <a:xfrm flipV="1">
                <a:off x="4331369" y="3257775"/>
                <a:ext cx="886325" cy="685800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Arrow Connector 195"/>
              <p:cNvCxnSpPr>
                <a:stCxn id="229" idx="3"/>
                <a:endCxn id="199" idx="1"/>
              </p:cNvCxnSpPr>
              <p:nvPr/>
            </p:nvCxnSpPr>
            <p:spPr>
              <a:xfrm>
                <a:off x="4331368" y="3181574"/>
                <a:ext cx="886326" cy="2286000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Arrow Connector 196"/>
              <p:cNvCxnSpPr>
                <a:stCxn id="230" idx="3"/>
                <a:endCxn id="199" idx="1"/>
              </p:cNvCxnSpPr>
              <p:nvPr/>
            </p:nvCxnSpPr>
            <p:spPr>
              <a:xfrm>
                <a:off x="4331368" y="3410174"/>
                <a:ext cx="886326" cy="2057400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Arrow Connector 197"/>
              <p:cNvCxnSpPr>
                <a:stCxn id="185" idx="3"/>
                <a:endCxn id="199" idx="1"/>
              </p:cNvCxnSpPr>
              <p:nvPr/>
            </p:nvCxnSpPr>
            <p:spPr>
              <a:xfrm>
                <a:off x="4331369" y="4705573"/>
                <a:ext cx="886325" cy="762000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9" name="TextBox 198"/>
              <p:cNvSpPr txBox="1"/>
              <p:nvPr/>
            </p:nvSpPr>
            <p:spPr>
              <a:xfrm>
                <a:off x="5217695" y="5181600"/>
                <a:ext cx="1066800" cy="5719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latin typeface="Calibri" pitchFamily="34" charset="0"/>
                  </a:rPr>
                  <a:t>123</a:t>
                </a:r>
                <a:r>
                  <a:rPr lang="en-US" b="1" dirty="0" smtClean="0">
                    <a:solidFill>
                      <a:srgbClr val="00B050"/>
                    </a:solidFill>
                    <a:latin typeface="Calibri" pitchFamily="34" charset="0"/>
                  </a:rPr>
                  <a:t>4567</a:t>
                </a:r>
                <a:endParaRPr lang="en-US" b="1" dirty="0">
                  <a:solidFill>
                    <a:srgbClr val="00B050"/>
                  </a:solidFill>
                  <a:latin typeface="Calibri" pitchFamily="34" charset="0"/>
                </a:endParaRPr>
              </a:p>
            </p:txBody>
          </p:sp>
          <p:cxnSp>
            <p:nvCxnSpPr>
              <p:cNvPr id="200" name="Straight Arrow Connector 199"/>
              <p:cNvCxnSpPr>
                <a:stCxn id="186" idx="3"/>
                <a:endCxn id="199" idx="1"/>
              </p:cNvCxnSpPr>
              <p:nvPr/>
            </p:nvCxnSpPr>
            <p:spPr>
              <a:xfrm>
                <a:off x="4331369" y="4934173"/>
                <a:ext cx="886325" cy="533400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Arrow Connector 200"/>
              <p:cNvCxnSpPr>
                <a:stCxn id="229" idx="3"/>
                <a:endCxn id="193" idx="1"/>
              </p:cNvCxnSpPr>
              <p:nvPr/>
            </p:nvCxnSpPr>
            <p:spPr>
              <a:xfrm>
                <a:off x="4331368" y="3181574"/>
                <a:ext cx="886326" cy="76201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Arrow Connector 201"/>
              <p:cNvCxnSpPr>
                <a:stCxn id="230" idx="3"/>
                <a:endCxn id="193" idx="1"/>
              </p:cNvCxnSpPr>
              <p:nvPr/>
            </p:nvCxnSpPr>
            <p:spPr>
              <a:xfrm flipV="1">
                <a:off x="4331368" y="3257775"/>
                <a:ext cx="886326" cy="152399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4" name="Straight Arrow Connector 163"/>
            <p:cNvCxnSpPr>
              <a:stCxn id="225" idx="3"/>
              <a:endCxn id="167" idx="1"/>
            </p:cNvCxnSpPr>
            <p:nvPr/>
          </p:nvCxnSpPr>
          <p:spPr>
            <a:xfrm>
              <a:off x="4724397" y="1962374"/>
              <a:ext cx="990603" cy="3048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Arrow Connector 164"/>
            <p:cNvCxnSpPr>
              <a:stCxn id="227" idx="3"/>
              <a:endCxn id="167" idx="1"/>
            </p:cNvCxnSpPr>
            <p:nvPr/>
          </p:nvCxnSpPr>
          <p:spPr>
            <a:xfrm flipV="1">
              <a:off x="4724397" y="2267174"/>
              <a:ext cx="990603" cy="3048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Arrow Connector 165"/>
            <p:cNvCxnSpPr>
              <a:stCxn id="229" idx="3"/>
              <a:endCxn id="167" idx="1"/>
            </p:cNvCxnSpPr>
            <p:nvPr/>
          </p:nvCxnSpPr>
          <p:spPr>
            <a:xfrm flipV="1">
              <a:off x="4724397" y="2267174"/>
              <a:ext cx="990603" cy="9144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TextBox 166"/>
            <p:cNvSpPr txBox="1"/>
            <p:nvPr/>
          </p:nvSpPr>
          <p:spPr>
            <a:xfrm>
              <a:off x="5715000" y="1981200"/>
              <a:ext cx="1277470" cy="5719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  <a:latin typeface="Calibri" pitchFamily="34" charset="0"/>
                </a:rPr>
                <a:t>1234567</a:t>
              </a:r>
              <a:endParaRPr lang="en-US" b="1" dirty="0">
                <a:solidFill>
                  <a:srgbClr val="FF0000"/>
                </a:solidFill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Intra-session Coding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700" i="1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700" i="1" baseline="-25000" dirty="0" err="1" smtClean="0">
                <a:latin typeface="Times New Roman" pitchFamily="18" charset="0"/>
                <a:cs typeface="Times New Roman" pitchFamily="18" charset="0"/>
              </a:rPr>
              <a:t>j,k</a:t>
            </a:r>
            <a:r>
              <a:rPr lang="en-US" sz="2700" i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smtClean="0"/>
              <a:t> : capacity on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700" i="1" baseline="30000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smtClean="0"/>
              <a:t>link allocated to </a:t>
            </a:r>
            <a:r>
              <a:rPr lang="en-US" sz="2700" i="1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700" i="1" baseline="30000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700" dirty="0" smtClean="0"/>
              <a:t> message </a:t>
            </a:r>
          </a:p>
          <a:p>
            <a:r>
              <a:rPr lang="en-US" sz="2700" dirty="0" smtClean="0"/>
              <a:t>We may assume </a:t>
            </a:r>
            <a:r>
              <a:rPr lang="en-US" sz="2700" i="1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700" i="1" baseline="-25000" dirty="0" err="1" smtClean="0">
                <a:latin typeface="Times New Roman" pitchFamily="18" charset="0"/>
                <a:cs typeface="Times New Roman" pitchFamily="18" charset="0"/>
              </a:rPr>
              <a:t>j,k</a:t>
            </a:r>
            <a:r>
              <a:rPr lang="en-US" sz="2700" i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700" dirty="0" smtClean="0">
                <a:cs typeface="Times New Roman" pitchFamily="18" charset="0"/>
              </a:rPr>
              <a:t>for 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k&gt;</a:t>
            </a:r>
            <a:r>
              <a:rPr lang="en-US" sz="2700" i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700" i="1" baseline="-25000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700" i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 P </a:t>
            </a:r>
            <a:r>
              <a:rPr lang="en-US" sz="2700" dirty="0" smtClean="0">
                <a:cs typeface="Times New Roman" pitchFamily="18" charset="0"/>
              </a:rPr>
              <a:t>: set of </a:t>
            </a:r>
            <a:r>
              <a:rPr lang="en-US" sz="2700" dirty="0" err="1" smtClean="0">
                <a:cs typeface="Times New Roman" pitchFamily="18" charset="0"/>
              </a:rPr>
              <a:t>unerased</a:t>
            </a:r>
            <a:r>
              <a:rPr lang="en-US" sz="2700" dirty="0" smtClean="0">
                <a:cs typeface="Times New Roman" pitchFamily="18" charset="0"/>
              </a:rPr>
              <a:t> links with at most 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z </a:t>
            </a:r>
            <a:r>
              <a:rPr lang="en-US" sz="2700" dirty="0" smtClean="0">
                <a:cs typeface="Times New Roman" pitchFamily="18" charset="0"/>
              </a:rPr>
              <a:t>erasures</a:t>
            </a:r>
          </a:p>
          <a:p>
            <a:r>
              <a:rPr lang="en-US" sz="27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smtClean="0"/>
              <a:t>A rate vector 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(u</a:t>
            </a:r>
            <a:r>
              <a:rPr lang="en-US" sz="27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,u</a:t>
            </a:r>
            <a:r>
              <a:rPr lang="en-US" sz="27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,…,u</a:t>
            </a:r>
            <a:r>
              <a:rPr lang="en-US" sz="2700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700" dirty="0" smtClean="0">
                <a:cs typeface="Times New Roman" pitchFamily="18" charset="0"/>
              </a:rPr>
              <a:t>is achieved if and only if:</a:t>
            </a:r>
            <a:endParaRPr lang="en-US" sz="2700" baseline="-25000" dirty="0" smtClean="0">
              <a:cs typeface="Times New Roman" pitchFamily="18" charset="0"/>
            </a:endParaRPr>
          </a:p>
          <a:p>
            <a:endParaRPr lang="en-US" sz="2700" i="1" dirty="0" smtClean="0">
              <a:latin typeface="Times New Roman" pitchFamily="18" charset="0"/>
              <a:cs typeface="Times New Roman" pitchFamily="18" charset="0"/>
            </a:endParaRPr>
          </a:p>
          <a:p>
            <a:pPr lvl="6">
              <a:buNone/>
            </a:pPr>
            <a:endParaRPr lang="tr-TR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76400" y="4149080"/>
          <a:ext cx="5791200" cy="238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1012298"/>
                <a:gridCol w="1203429"/>
                <a:gridCol w="451273"/>
                <a:gridCol w="1295400"/>
                <a:gridCol w="1219200"/>
              </a:tblGrid>
              <a:tr h="403860">
                <a:tc>
                  <a:txBody>
                    <a:bodyPr/>
                    <a:lstStyle/>
                    <a:p>
                      <a:pPr algn="ctr"/>
                      <a:endParaRPr lang="en-US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</a:t>
                      </a:r>
                      <a:r>
                        <a:rPr lang="en-US" sz="1800" b="1" i="1" kern="1200" baseline="-2500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Σ</a:t>
                      </a:r>
                      <a:r>
                        <a:rPr lang="en-US" sz="2400" b="1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</a:p>
                  </a:txBody>
                  <a:tcPr marT="0"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b="1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b="1" i="1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lang="en-US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1,1</a:t>
                      </a:r>
                      <a:endParaRPr lang="en-US" i="1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lang="en-US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lang="en-US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1,m_n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≥ u</a:t>
                      </a:r>
                      <a:r>
                        <a:rPr lang="en-US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b="1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b="1" i="1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lang="en-US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2,1</a:t>
                      </a:r>
                      <a:endParaRPr lang="en-US" i="1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lang="en-US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  <a:endParaRPr lang="en-US" i="1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lang="en-US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2,m_n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≥ u</a:t>
                      </a:r>
                      <a:r>
                        <a:rPr lang="en-US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  <a:endParaRPr lang="en-US" b="1" i="1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algn="ctr"/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</a:tr>
              <a:tr h="407670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b="1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en-US" b="1" i="1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lang="en-US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n,1</a:t>
                      </a: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lang="en-US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n,1</a:t>
                      </a: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lang="en-US" i="1" baseline="-25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n,m_n</a:t>
                      </a:r>
                      <a:endParaRPr lang="en-US" i="1" baseline="-25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≥ u</a:t>
                      </a:r>
                      <a:r>
                        <a:rPr lang="en-US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 marT="0"/>
                </a:tc>
              </a:tr>
              <a:tr h="3543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b="1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Σ</a:t>
                      </a:r>
                      <a:endParaRPr lang="en-US" b="1" i="0" baseline="-25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≤</a:t>
                      </a:r>
                      <a:r>
                        <a:rPr lang="en-US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i="0" baseline="-25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≤</a:t>
                      </a:r>
                      <a:r>
                        <a:rPr lang="en-US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i="1" baseline="-25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1" baseline="-25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≤</a:t>
                      </a:r>
                      <a:r>
                        <a:rPr lang="en-US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i="1" baseline="-25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1" baseline="-25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0" y="3971704"/>
          <a:ext cx="6978352" cy="23960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512"/>
                <a:gridCol w="1361143"/>
                <a:gridCol w="1546479"/>
                <a:gridCol w="1611977"/>
                <a:gridCol w="1416241"/>
              </a:tblGrid>
              <a:tr h="482457"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1,2,…,9,10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11,12,13,14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15,16,17,18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19,20,21,22</a:t>
                      </a:r>
                      <a:endParaRPr lang="en-US" dirty="0"/>
                    </a:p>
                  </a:txBody>
                  <a:tcPr/>
                </a:tc>
              </a:tr>
              <a:tr h="478390">
                <a:tc>
                  <a:txBody>
                    <a:bodyPr/>
                    <a:lstStyle/>
                    <a:p>
                      <a:pPr algn="ctr"/>
                      <a:r>
                        <a:rPr lang="en-US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b="1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b="1" i="1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478390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b="1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b="1" i="1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478390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b="1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b="1" i="1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478390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b="1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b="1" i="1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1981200" y="5952904"/>
            <a:ext cx="990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0.2</a:t>
            </a:r>
            <a:endParaRPr lang="tr-TR" dirty="0"/>
          </a:p>
        </p:txBody>
      </p:sp>
      <p:sp>
        <p:nvSpPr>
          <p:cNvPr id="34" name="Rectangle 33"/>
          <p:cNvSpPr/>
          <p:nvPr/>
        </p:nvSpPr>
        <p:spPr>
          <a:xfrm>
            <a:off x="6533728" y="5952904"/>
            <a:ext cx="990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0.4</a:t>
            </a:r>
            <a:endParaRPr lang="tr-TR" dirty="0"/>
          </a:p>
        </p:txBody>
      </p:sp>
      <p:sp>
        <p:nvSpPr>
          <p:cNvPr id="31" name="Rectangle 30"/>
          <p:cNvSpPr/>
          <p:nvPr/>
        </p:nvSpPr>
        <p:spPr>
          <a:xfrm>
            <a:off x="5021560" y="5952904"/>
            <a:ext cx="990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0.4</a:t>
            </a:r>
            <a:endParaRPr lang="tr-TR" dirty="0"/>
          </a:p>
        </p:txBody>
      </p:sp>
      <p:sp>
        <p:nvSpPr>
          <p:cNvPr id="29" name="Rectangle 28"/>
          <p:cNvSpPr/>
          <p:nvPr/>
        </p:nvSpPr>
        <p:spPr>
          <a:xfrm>
            <a:off x="3437384" y="5952904"/>
            <a:ext cx="990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0.4</a:t>
            </a:r>
            <a:endParaRPr lang="tr-TR" dirty="0"/>
          </a:p>
        </p:txBody>
      </p:sp>
      <p:sp>
        <p:nvSpPr>
          <p:cNvPr id="32" name="Rectangle 31"/>
          <p:cNvSpPr/>
          <p:nvPr/>
        </p:nvSpPr>
        <p:spPr>
          <a:xfrm>
            <a:off x="1981200" y="5952904"/>
            <a:ext cx="990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tr-T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“As uniform as possible” intra-session coding scheme</a:t>
            </a:r>
            <a:endParaRPr lang="tr-TR" dirty="0"/>
          </a:p>
        </p:txBody>
      </p:sp>
      <p:sp>
        <p:nvSpPr>
          <p:cNvPr id="6" name="Rectangle 5"/>
          <p:cNvSpPr/>
          <p:nvPr/>
        </p:nvSpPr>
        <p:spPr>
          <a:xfrm>
            <a:off x="1981200" y="4505104"/>
            <a:ext cx="990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0.75</a:t>
            </a:r>
            <a:endParaRPr lang="tr-TR" dirty="0"/>
          </a:p>
        </p:txBody>
      </p:sp>
      <p:sp>
        <p:nvSpPr>
          <p:cNvPr id="7" name="Rectangle 6"/>
          <p:cNvSpPr/>
          <p:nvPr/>
        </p:nvSpPr>
        <p:spPr>
          <a:xfrm>
            <a:off x="3437384" y="5495704"/>
            <a:ext cx="990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0.1875</a:t>
            </a:r>
            <a:endParaRPr lang="tr-TR" dirty="0"/>
          </a:p>
        </p:txBody>
      </p:sp>
      <p:sp>
        <p:nvSpPr>
          <p:cNvPr id="8" name="Rectangle 7"/>
          <p:cNvSpPr/>
          <p:nvPr/>
        </p:nvSpPr>
        <p:spPr>
          <a:xfrm>
            <a:off x="1981200" y="5495704"/>
            <a:ext cx="990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0.1875</a:t>
            </a:r>
            <a:endParaRPr lang="tr-TR" dirty="0"/>
          </a:p>
        </p:txBody>
      </p:sp>
      <p:sp>
        <p:nvSpPr>
          <p:cNvPr id="9" name="Rectangle 8"/>
          <p:cNvSpPr/>
          <p:nvPr/>
        </p:nvSpPr>
        <p:spPr>
          <a:xfrm>
            <a:off x="1981200" y="4962304"/>
            <a:ext cx="990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0.25</a:t>
            </a:r>
            <a:endParaRPr lang="tr-TR" dirty="0"/>
          </a:p>
        </p:txBody>
      </p:sp>
      <p:sp>
        <p:nvSpPr>
          <p:cNvPr id="13" name="Rectangle 12"/>
          <p:cNvSpPr/>
          <p:nvPr/>
        </p:nvSpPr>
        <p:spPr>
          <a:xfrm>
            <a:off x="5021560" y="5495704"/>
            <a:ext cx="990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0.1875</a:t>
            </a:r>
            <a:endParaRPr lang="tr-TR" dirty="0"/>
          </a:p>
        </p:txBody>
      </p:sp>
      <p:sp>
        <p:nvSpPr>
          <p:cNvPr id="19" name="Rectangle 18"/>
          <p:cNvSpPr/>
          <p:nvPr/>
        </p:nvSpPr>
        <p:spPr>
          <a:xfrm>
            <a:off x="3437384" y="5952904"/>
            <a:ext cx="990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0.2</a:t>
            </a:r>
            <a:endParaRPr lang="tr-TR" dirty="0"/>
          </a:p>
        </p:txBody>
      </p:sp>
      <p:sp>
        <p:nvSpPr>
          <p:cNvPr id="20" name="Rectangle 19"/>
          <p:cNvSpPr/>
          <p:nvPr/>
        </p:nvSpPr>
        <p:spPr>
          <a:xfrm>
            <a:off x="5021560" y="5952904"/>
            <a:ext cx="990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0.2</a:t>
            </a:r>
            <a:endParaRPr lang="tr-TR" dirty="0"/>
          </a:p>
        </p:txBody>
      </p:sp>
      <p:sp>
        <p:nvSpPr>
          <p:cNvPr id="21" name="Rectangle 20"/>
          <p:cNvSpPr/>
          <p:nvPr/>
        </p:nvSpPr>
        <p:spPr>
          <a:xfrm>
            <a:off x="6533728" y="5952904"/>
            <a:ext cx="990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0.2</a:t>
            </a:r>
            <a:endParaRPr lang="tr-TR" dirty="0"/>
          </a:p>
        </p:txBody>
      </p:sp>
      <p:sp>
        <p:nvSpPr>
          <p:cNvPr id="22" name="Rectangle 21"/>
          <p:cNvSpPr/>
          <p:nvPr/>
        </p:nvSpPr>
        <p:spPr>
          <a:xfrm>
            <a:off x="5021560" y="5419504"/>
            <a:ext cx="990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0.5</a:t>
            </a:r>
            <a:endParaRPr lang="tr-TR" dirty="0"/>
          </a:p>
        </p:txBody>
      </p:sp>
      <p:sp>
        <p:nvSpPr>
          <p:cNvPr id="23" name="Rectangle 22"/>
          <p:cNvSpPr/>
          <p:nvPr/>
        </p:nvSpPr>
        <p:spPr>
          <a:xfrm>
            <a:off x="3437384" y="5419504"/>
            <a:ext cx="990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0.5</a:t>
            </a:r>
            <a:endParaRPr lang="tr-TR" dirty="0"/>
          </a:p>
        </p:txBody>
      </p:sp>
      <p:sp>
        <p:nvSpPr>
          <p:cNvPr id="24" name="Rectangle 23"/>
          <p:cNvSpPr/>
          <p:nvPr/>
        </p:nvSpPr>
        <p:spPr>
          <a:xfrm>
            <a:off x="1981200" y="5419504"/>
            <a:ext cx="990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tr-TR" dirty="0"/>
          </a:p>
        </p:txBody>
      </p:sp>
      <p:sp>
        <p:nvSpPr>
          <p:cNvPr id="33" name="Rectangle 32"/>
          <p:cNvSpPr/>
          <p:nvPr/>
        </p:nvSpPr>
        <p:spPr>
          <a:xfrm>
            <a:off x="6533728" y="5952904"/>
            <a:ext cx="990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0.5</a:t>
            </a:r>
            <a:endParaRPr lang="tr-TR" dirty="0"/>
          </a:p>
        </p:txBody>
      </p:sp>
      <p:sp>
        <p:nvSpPr>
          <p:cNvPr id="36" name="Rectangle 35"/>
          <p:cNvSpPr/>
          <p:nvPr/>
        </p:nvSpPr>
        <p:spPr>
          <a:xfrm>
            <a:off x="3437384" y="4962304"/>
            <a:ext cx="990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0.25</a:t>
            </a:r>
            <a:endParaRPr lang="tr-TR" dirty="0"/>
          </a:p>
        </p:txBody>
      </p:sp>
      <p:sp>
        <p:nvSpPr>
          <p:cNvPr id="37" name="Rectangle 36"/>
          <p:cNvSpPr/>
          <p:nvPr/>
        </p:nvSpPr>
        <p:spPr>
          <a:xfrm>
            <a:off x="5021560" y="5952904"/>
            <a:ext cx="990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0.5</a:t>
            </a:r>
            <a:endParaRPr lang="tr-TR" dirty="0"/>
          </a:p>
        </p:txBody>
      </p:sp>
      <p:sp>
        <p:nvSpPr>
          <p:cNvPr id="38" name="Rectangle 37"/>
          <p:cNvSpPr/>
          <p:nvPr/>
        </p:nvSpPr>
        <p:spPr>
          <a:xfrm>
            <a:off x="3437384" y="5952904"/>
            <a:ext cx="990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0.25</a:t>
            </a:r>
            <a:endParaRPr lang="tr-TR" dirty="0"/>
          </a:p>
        </p:txBody>
      </p:sp>
      <p:sp>
        <p:nvSpPr>
          <p:cNvPr id="39" name="Rectangle 38"/>
          <p:cNvSpPr/>
          <p:nvPr/>
        </p:nvSpPr>
        <p:spPr>
          <a:xfrm>
            <a:off x="1981200" y="5952904"/>
            <a:ext cx="990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tr-TR" dirty="0"/>
          </a:p>
        </p:txBody>
      </p:sp>
      <p:sp>
        <p:nvSpPr>
          <p:cNvPr id="25" name="TextBox 24"/>
          <p:cNvSpPr txBox="1"/>
          <p:nvPr/>
        </p:nvSpPr>
        <p:spPr>
          <a:xfrm>
            <a:off x="641920" y="2969076"/>
            <a:ext cx="822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200" i="1" baseline="-250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= 10, m</a:t>
            </a:r>
            <a:r>
              <a:rPr lang="en-US" sz="2200" i="1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= 14, m</a:t>
            </a:r>
            <a:r>
              <a:rPr lang="en-US" sz="2200" i="1" baseline="-25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= 18, m</a:t>
            </a:r>
            <a:r>
              <a:rPr lang="en-US" sz="2200" i="1" baseline="-250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= 22,   </a:t>
            </a:r>
            <a:endParaRPr lang="tr-TR" sz="22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200" i="1" baseline="-250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= 6, u</a:t>
            </a:r>
            <a:r>
              <a:rPr lang="en-US" sz="2200" i="1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= 3, u</a:t>
            </a:r>
            <a:r>
              <a:rPr lang="en-US" sz="2200" i="1" baseline="-25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= 3, u</a:t>
            </a:r>
            <a:r>
              <a:rPr lang="en-US" sz="2200" i="1" baseline="-250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= 4,   z=2   </a:t>
            </a:r>
            <a:endParaRPr lang="tr-TR" sz="22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4514850" y="4092354"/>
          <a:ext cx="114300" cy="215900"/>
        </p:xfrm>
        <a:graphic>
          <a:graphicData uri="http://schemas.openxmlformats.org/presentationml/2006/ole">
            <p:oleObj spid="_x0000_s408578" name="Equation" r:id="rId4" imgW="114120" imgH="215640" progId="Equation.3">
              <p:embed/>
            </p:oleObj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5452864" y="2950840"/>
          <a:ext cx="3048000" cy="762000"/>
        </p:xfrm>
        <a:graphic>
          <a:graphicData uri="http://schemas.openxmlformats.org/presentationml/2006/ole">
            <p:oleObj spid="_x0000_s408579" name="Equation" r:id="rId5" imgW="1333440" imgH="431640" progId="Equation.3">
              <p:embed/>
            </p:oleObj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5452864" y="2950840"/>
          <a:ext cx="3076575" cy="762000"/>
        </p:xfrm>
        <a:graphic>
          <a:graphicData uri="http://schemas.openxmlformats.org/presentationml/2006/ole">
            <p:oleObj spid="_x0000_s408580" name="Equation" r:id="rId6" imgW="1346040" imgH="431640" progId="Equation.3">
              <p:embed/>
            </p:oleObj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5532239" y="2950840"/>
          <a:ext cx="3425825" cy="762000"/>
        </p:xfrm>
        <a:graphic>
          <a:graphicData uri="http://schemas.openxmlformats.org/presentationml/2006/ole">
            <p:oleObj spid="_x0000_s408581" name="Equation" r:id="rId7" imgW="1498320" imgH="431640" progId="Equation.3">
              <p:embed/>
            </p:oleObj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5224264" y="3027040"/>
          <a:ext cx="3733800" cy="762000"/>
        </p:xfrm>
        <a:graphic>
          <a:graphicData uri="http://schemas.openxmlformats.org/presentationml/2006/ole">
            <p:oleObj spid="_x0000_s408582" name="Equation" r:id="rId8" imgW="1815840" imgH="431640" progId="Equation.3">
              <p:embed/>
            </p:oleObj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/>
        </p:nvGraphicFramePr>
        <p:xfrm>
          <a:off x="5529064" y="2950840"/>
          <a:ext cx="2960687" cy="762000"/>
        </p:xfrm>
        <a:graphic>
          <a:graphicData uri="http://schemas.openxmlformats.org/presentationml/2006/ole">
            <p:oleObj spid="_x0000_s408583" name="Equation" r:id="rId9" imgW="1295280" imgH="431640" progId="Equation.3">
              <p:embed/>
            </p:oleObj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/>
        </p:nvGraphicFramePr>
        <p:xfrm>
          <a:off x="5148064" y="2950840"/>
          <a:ext cx="3810000" cy="762000"/>
        </p:xfrm>
        <a:graphic>
          <a:graphicData uri="http://schemas.openxmlformats.org/presentationml/2006/ole">
            <p:oleObj spid="_x0000_s408584" name="Equation" r:id="rId10" imgW="1854000" imgH="431640" progId="Equation.3">
              <p:embed/>
            </p:oleObj>
          </a:graphicData>
        </a:graphic>
      </p:graphicFrame>
      <p:graphicFrame>
        <p:nvGraphicFramePr>
          <p:cNvPr id="46090" name="Object 10"/>
          <p:cNvGraphicFramePr>
            <a:graphicFrameLocks noChangeAspect="1"/>
          </p:cNvGraphicFramePr>
          <p:nvPr/>
        </p:nvGraphicFramePr>
        <p:xfrm>
          <a:off x="5224264" y="2950840"/>
          <a:ext cx="3733800" cy="762000"/>
        </p:xfrm>
        <a:graphic>
          <a:graphicData uri="http://schemas.openxmlformats.org/presentationml/2006/ole">
            <p:oleObj spid="_x0000_s408585" name="Equation" r:id="rId11" imgW="1930320" imgH="431640" progId="Equation.3">
              <p:embed/>
            </p:oleObj>
          </a:graphicData>
        </a:graphic>
      </p:graphicFrame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144016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Fill up each row as uniformly as possible subject to constraints from previous rows</a:t>
            </a:r>
          </a:p>
          <a:p>
            <a:r>
              <a:rPr lang="en-US" sz="2400" dirty="0" smtClean="0"/>
              <a:t>Example: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 bwMode="auto">
          <a:xfrm>
            <a:off x="6012160" y="6396335"/>
            <a:ext cx="24865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en-US" sz="2400" kern="0" dirty="0" smtClean="0">
                <a:latin typeface="Calibri" pitchFamily="34" charset="0"/>
                <a:cs typeface="Calibri" pitchFamily="34" charset="0"/>
              </a:rPr>
              <a:t>Can we do better?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4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5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9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2" dur="5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34" grpId="0" animBg="1"/>
      <p:bldP spid="31" grpId="0" animBg="1"/>
      <p:bldP spid="31" grpId="1" animBg="1"/>
      <p:bldP spid="29" grpId="0" animBg="1"/>
      <p:bldP spid="29" grpId="1" animBg="1"/>
      <p:bldP spid="32" grpId="0" animBg="1"/>
      <p:bldP spid="32" grpId="1" animBg="1"/>
      <p:bldP spid="6" grpId="0" animBg="1"/>
      <p:bldP spid="7" grpId="0" animBg="1"/>
      <p:bldP spid="7" grpId="1" animBg="1"/>
      <p:bldP spid="8" grpId="0" animBg="1"/>
      <p:bldP spid="8" grpId="1" animBg="1"/>
      <p:bldP spid="9" grpId="0" animBg="1"/>
      <p:bldP spid="13" grpId="0" animBg="1"/>
      <p:bldP spid="13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3" grpId="0" animBg="1"/>
      <p:bldP spid="24" grpId="0" animBg="1"/>
      <p:bldP spid="36" grpId="0" animBg="1"/>
      <p:bldP spid="4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Capacity region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3120"/>
            <a:ext cx="8229600" cy="3886200"/>
          </a:xfrm>
        </p:spPr>
        <p:txBody>
          <a:bodyPr/>
          <a:lstStyle/>
          <a:p>
            <a:pPr>
              <a:buNone/>
            </a:pPr>
            <a:r>
              <a:rPr lang="en-US" i="1" dirty="0" smtClean="0"/>
              <a:t>Theorem: The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i="1" dirty="0" smtClean="0"/>
              <a:t>-erasure (or error) correction capacity region of a 3-layer nested network is achieved by the “as uniform as possible” </a:t>
            </a:r>
            <a:r>
              <a:rPr lang="tr-TR" i="1" dirty="0" smtClean="0"/>
              <a:t>coding scheme.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Idea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3886200"/>
          </a:xfrm>
        </p:spPr>
        <p:txBody>
          <a:bodyPr/>
          <a:lstStyle/>
          <a:p>
            <a:r>
              <a:rPr lang="en-US" sz="2400" dirty="0" smtClean="0"/>
              <a:t>Consider any given rate vector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(u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,u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,…,u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 smtClean="0"/>
              <a:t> and its corresponding “as uniform as possible” allocation: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Obtain matching information theoretic bounds, by using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i,j</a:t>
            </a:r>
            <a:r>
              <a:rPr lang="en-US" sz="2400" i="1" dirty="0" smtClean="0"/>
              <a:t> </a:t>
            </a:r>
            <a:r>
              <a:rPr lang="en-US" sz="2400" dirty="0" smtClean="0"/>
              <a:t>values to choose path through upper bound derivation graph</a:t>
            </a:r>
          </a:p>
          <a:p>
            <a:endParaRPr lang="en-US" sz="2400" dirty="0" smtClean="0"/>
          </a:p>
          <a:p>
            <a:endParaRPr lang="tr-TR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0" y="2708920"/>
          <a:ext cx="7391399" cy="2835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750"/>
                <a:gridCol w="1138192"/>
                <a:gridCol w="1342858"/>
                <a:gridCol w="1447800"/>
                <a:gridCol w="762000"/>
                <a:gridCol w="1828799"/>
              </a:tblGrid>
              <a:tr h="508068">
                <a:tc>
                  <a:txBody>
                    <a:bodyPr/>
                    <a:lstStyle/>
                    <a:p>
                      <a:pPr algn="ctr"/>
                      <a:endParaRPr lang="en-US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1,2,…,m</a:t>
                      </a:r>
                      <a:r>
                        <a:rPr lang="en-US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</a:t>
                      </a:r>
                      <a:r>
                        <a:rPr lang="en-US" sz="1800" b="1" i="1" kern="1200" baseline="-250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lang="en-US" sz="18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+1,…,m</a:t>
                      </a:r>
                      <a:r>
                        <a:rPr lang="en-US" sz="1800" b="1" i="1" kern="1200" baseline="-250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lang="en-US" sz="18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</a:t>
                      </a:r>
                      <a:r>
                        <a:rPr lang="en-US" sz="1800" b="1" i="1" kern="1200" baseline="-250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lang="en-US" sz="18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+1,…,m</a:t>
                      </a:r>
                      <a:r>
                        <a:rPr lang="en-US" sz="1800" b="1" i="1" kern="1200" baseline="-250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lang="en-US" sz="18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</a:t>
                      </a:r>
                      <a:r>
                        <a:rPr lang="en-US" sz="1800" b="1" i="1" kern="1200" baseline="-250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n-1</a:t>
                      </a:r>
                      <a:r>
                        <a:rPr lang="en-US" sz="18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+1,…,</a:t>
                      </a:r>
                      <a:r>
                        <a:rPr lang="en-US" sz="1800" b="1" i="1" kern="120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</a:t>
                      </a:r>
                      <a:r>
                        <a:rPr lang="en-US" sz="1800" b="1" i="1" kern="1200" baseline="-2500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</a:t>
                      </a:r>
                      <a:r>
                        <a:rPr lang="en-US" sz="18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9726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b="1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b="1" i="1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en-US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1,1</a:t>
                      </a:r>
                      <a:endParaRPr lang="en-US" i="1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9726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b="1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b="1" i="1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en-US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2,1</a:t>
                      </a:r>
                      <a:endParaRPr lang="en-US" i="1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en-US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  <a:endParaRPr lang="en-US" i="1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i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i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i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80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b="1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/>
                      <a:endParaRPr lang="en-US" b="1" i="1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en-US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3,1</a:t>
                      </a:r>
                    </a:p>
                    <a:p>
                      <a:pPr algn="ctr"/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en-US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3,2</a:t>
                      </a:r>
                    </a:p>
                    <a:p>
                      <a:pPr algn="ctr"/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en-US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3,3</a:t>
                      </a:r>
                    </a:p>
                    <a:p>
                      <a:pPr algn="ctr"/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9726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  <a:endParaRPr lang="en-US" b="1" i="1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  <a:endParaRPr lang="en-US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i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5487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b="1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en-US" b="1" i="1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en-US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n,1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en-US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n,2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en-US" i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n,3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1" baseline="-25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en-US" i="1" baseline="-25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n,n</a:t>
                      </a:r>
                      <a:endParaRPr lang="en-US" i="1" baseline="-25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Idea</a:t>
            </a:r>
            <a:endParaRPr lang="tr-TR" dirty="0"/>
          </a:p>
        </p:txBody>
      </p:sp>
      <p:grpSp>
        <p:nvGrpSpPr>
          <p:cNvPr id="3" name="Group 9"/>
          <p:cNvGrpSpPr/>
          <p:nvPr/>
        </p:nvGrpSpPr>
        <p:grpSpPr>
          <a:xfrm>
            <a:off x="2055365" y="1700808"/>
            <a:ext cx="4841806" cy="2538007"/>
            <a:chOff x="1600200" y="2133600"/>
            <a:chExt cx="4876800" cy="2595265"/>
          </a:xfrm>
        </p:grpSpPr>
        <p:grpSp>
          <p:nvGrpSpPr>
            <p:cNvPr id="4" name="Group 68"/>
            <p:cNvGrpSpPr/>
            <p:nvPr/>
          </p:nvGrpSpPr>
          <p:grpSpPr>
            <a:xfrm>
              <a:off x="1600200" y="2133600"/>
              <a:ext cx="4876800" cy="2133600"/>
              <a:chOff x="1600200" y="2209800"/>
              <a:chExt cx="4876800" cy="2133600"/>
            </a:xfrm>
          </p:grpSpPr>
          <p:grpSp>
            <p:nvGrpSpPr>
              <p:cNvPr id="5" name="Group 64"/>
              <p:cNvGrpSpPr/>
              <p:nvPr/>
            </p:nvGrpSpPr>
            <p:grpSpPr>
              <a:xfrm>
                <a:off x="1600200" y="2209800"/>
                <a:ext cx="4876800" cy="1676400"/>
                <a:chOff x="1600200" y="2209800"/>
                <a:chExt cx="4876800" cy="1676400"/>
              </a:xfrm>
            </p:grpSpPr>
            <p:grpSp>
              <p:nvGrpSpPr>
                <p:cNvPr id="6" name="Group 59"/>
                <p:cNvGrpSpPr/>
                <p:nvPr/>
              </p:nvGrpSpPr>
              <p:grpSpPr>
                <a:xfrm>
                  <a:off x="1600200" y="2209800"/>
                  <a:ext cx="4876800" cy="1676400"/>
                  <a:chOff x="1600200" y="2209800"/>
                  <a:chExt cx="4876800" cy="1676400"/>
                </a:xfrm>
              </p:grpSpPr>
              <p:grpSp>
                <p:nvGrpSpPr>
                  <p:cNvPr id="7" name="Group 58"/>
                  <p:cNvGrpSpPr/>
                  <p:nvPr/>
                </p:nvGrpSpPr>
                <p:grpSpPr>
                  <a:xfrm>
                    <a:off x="1600200" y="2209800"/>
                    <a:ext cx="4876800" cy="1676400"/>
                    <a:chOff x="1600200" y="2209800"/>
                    <a:chExt cx="4876800" cy="1676400"/>
                  </a:xfrm>
                </p:grpSpPr>
                <p:cxnSp>
                  <p:nvCxnSpPr>
                    <p:cNvPr id="31" name="Straight Arrow Connector 30"/>
                    <p:cNvCxnSpPr/>
                    <p:nvPr/>
                  </p:nvCxnSpPr>
                  <p:spPr>
                    <a:xfrm>
                      <a:off x="1752600" y="2209800"/>
                      <a:ext cx="0" cy="1676400"/>
                    </a:xfrm>
                    <a:prstGeom prst="straightConnector1">
                      <a:avLst/>
                    </a:prstGeom>
                    <a:ln w="34925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Arrow Connector 31"/>
                    <p:cNvCxnSpPr/>
                    <p:nvPr/>
                  </p:nvCxnSpPr>
                  <p:spPr>
                    <a:xfrm>
                      <a:off x="3276600" y="2209800"/>
                      <a:ext cx="0" cy="1676400"/>
                    </a:xfrm>
                    <a:prstGeom prst="straightConnector1">
                      <a:avLst/>
                    </a:prstGeom>
                    <a:ln w="34925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Arrow Connector 32"/>
                    <p:cNvCxnSpPr/>
                    <p:nvPr/>
                  </p:nvCxnSpPr>
                  <p:spPr>
                    <a:xfrm>
                      <a:off x="2057400" y="2209800"/>
                      <a:ext cx="0" cy="1676400"/>
                    </a:xfrm>
                    <a:prstGeom prst="straightConnector1">
                      <a:avLst/>
                    </a:prstGeom>
                    <a:ln w="34925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Arrow Connector 33"/>
                    <p:cNvCxnSpPr/>
                    <p:nvPr/>
                  </p:nvCxnSpPr>
                  <p:spPr>
                    <a:xfrm>
                      <a:off x="2971800" y="2209800"/>
                      <a:ext cx="0" cy="1676400"/>
                    </a:xfrm>
                    <a:prstGeom prst="straightConnector1">
                      <a:avLst/>
                    </a:prstGeom>
                    <a:ln w="34925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Arrow Connector 7"/>
                    <p:cNvCxnSpPr/>
                    <p:nvPr/>
                  </p:nvCxnSpPr>
                  <p:spPr>
                    <a:xfrm>
                      <a:off x="2362200" y="2209800"/>
                      <a:ext cx="0" cy="1676400"/>
                    </a:xfrm>
                    <a:prstGeom prst="straightConnector1">
                      <a:avLst/>
                    </a:prstGeom>
                    <a:ln w="34925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" name="Straight Arrow Connector 35"/>
                    <p:cNvCxnSpPr/>
                    <p:nvPr/>
                  </p:nvCxnSpPr>
                  <p:spPr>
                    <a:xfrm>
                      <a:off x="3581400" y="2209800"/>
                      <a:ext cx="0" cy="1676400"/>
                    </a:xfrm>
                    <a:prstGeom prst="straightConnector1">
                      <a:avLst/>
                    </a:prstGeom>
                    <a:ln w="34925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Arrow Connector 36"/>
                    <p:cNvCxnSpPr/>
                    <p:nvPr/>
                  </p:nvCxnSpPr>
                  <p:spPr>
                    <a:xfrm>
                      <a:off x="2667000" y="2209800"/>
                      <a:ext cx="0" cy="1676400"/>
                    </a:xfrm>
                    <a:prstGeom prst="straightConnector1">
                      <a:avLst/>
                    </a:prstGeom>
                    <a:ln w="34925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8" name="Straight Arrow Connector 37"/>
                    <p:cNvCxnSpPr/>
                    <p:nvPr/>
                  </p:nvCxnSpPr>
                  <p:spPr>
                    <a:xfrm>
                      <a:off x="3886200" y="2209800"/>
                      <a:ext cx="0" cy="1676400"/>
                    </a:xfrm>
                    <a:prstGeom prst="straightConnector1">
                      <a:avLst/>
                    </a:prstGeom>
                    <a:ln w="34925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" name="Straight Arrow Connector 38"/>
                    <p:cNvCxnSpPr/>
                    <p:nvPr/>
                  </p:nvCxnSpPr>
                  <p:spPr>
                    <a:xfrm>
                      <a:off x="4191000" y="2209800"/>
                      <a:ext cx="0" cy="1676400"/>
                    </a:xfrm>
                    <a:prstGeom prst="straightConnector1">
                      <a:avLst/>
                    </a:prstGeom>
                    <a:ln w="34925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" name="Straight Arrow Connector 20"/>
                    <p:cNvCxnSpPr/>
                    <p:nvPr/>
                  </p:nvCxnSpPr>
                  <p:spPr>
                    <a:xfrm>
                      <a:off x="5715000" y="2209800"/>
                      <a:ext cx="0" cy="1676400"/>
                    </a:xfrm>
                    <a:prstGeom prst="straightConnector1">
                      <a:avLst/>
                    </a:prstGeom>
                    <a:ln w="34925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" name="Straight Arrow Connector 40"/>
                    <p:cNvCxnSpPr/>
                    <p:nvPr/>
                  </p:nvCxnSpPr>
                  <p:spPr>
                    <a:xfrm>
                      <a:off x="4495800" y="2209800"/>
                      <a:ext cx="0" cy="1676400"/>
                    </a:xfrm>
                    <a:prstGeom prst="straightConnector1">
                      <a:avLst/>
                    </a:prstGeom>
                    <a:ln w="34925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" name="Straight Arrow Connector 41"/>
                    <p:cNvCxnSpPr/>
                    <p:nvPr/>
                  </p:nvCxnSpPr>
                  <p:spPr>
                    <a:xfrm>
                      <a:off x="5410200" y="2209800"/>
                      <a:ext cx="0" cy="1676400"/>
                    </a:xfrm>
                    <a:prstGeom prst="straightConnector1">
                      <a:avLst/>
                    </a:prstGeom>
                    <a:ln w="34925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" name="Straight Arrow Connector 42"/>
                    <p:cNvCxnSpPr/>
                    <p:nvPr/>
                  </p:nvCxnSpPr>
                  <p:spPr>
                    <a:xfrm>
                      <a:off x="4800600" y="2209800"/>
                      <a:ext cx="0" cy="1676400"/>
                    </a:xfrm>
                    <a:prstGeom prst="straightConnector1">
                      <a:avLst/>
                    </a:prstGeom>
                    <a:ln w="34925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4" name="Straight Arrow Connector 43"/>
                    <p:cNvCxnSpPr/>
                    <p:nvPr/>
                  </p:nvCxnSpPr>
                  <p:spPr>
                    <a:xfrm>
                      <a:off x="6019800" y="2209800"/>
                      <a:ext cx="0" cy="1676400"/>
                    </a:xfrm>
                    <a:prstGeom prst="straightConnector1">
                      <a:avLst/>
                    </a:prstGeom>
                    <a:ln w="34925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" name="Straight Arrow Connector 44"/>
                    <p:cNvCxnSpPr/>
                    <p:nvPr/>
                  </p:nvCxnSpPr>
                  <p:spPr>
                    <a:xfrm>
                      <a:off x="5105400" y="2209800"/>
                      <a:ext cx="0" cy="1676400"/>
                    </a:xfrm>
                    <a:prstGeom prst="straightConnector1">
                      <a:avLst/>
                    </a:prstGeom>
                    <a:ln w="34925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" name="Straight Arrow Connector 45"/>
                    <p:cNvCxnSpPr/>
                    <p:nvPr/>
                  </p:nvCxnSpPr>
                  <p:spPr>
                    <a:xfrm>
                      <a:off x="6324600" y="2209800"/>
                      <a:ext cx="0" cy="1676400"/>
                    </a:xfrm>
                    <a:prstGeom prst="straightConnector1">
                      <a:avLst/>
                    </a:prstGeom>
                    <a:ln w="34925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7" name="Straight Arrow Connector 46"/>
                    <p:cNvCxnSpPr/>
                    <p:nvPr/>
                  </p:nvCxnSpPr>
                  <p:spPr>
                    <a:xfrm>
                      <a:off x="1600200" y="3581400"/>
                      <a:ext cx="1219200" cy="0"/>
                    </a:xfrm>
                    <a:prstGeom prst="straightConnector1">
                      <a:avLst/>
                    </a:prstGeom>
                    <a:ln w="31750" cmpd="sng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headEnd type="arrow"/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" name="Straight Arrow Connector 47"/>
                    <p:cNvCxnSpPr/>
                    <p:nvPr/>
                  </p:nvCxnSpPr>
                  <p:spPr>
                    <a:xfrm>
                      <a:off x="1600200" y="3200400"/>
                      <a:ext cx="2057400" cy="0"/>
                    </a:xfrm>
                    <a:prstGeom prst="straightConnector1">
                      <a:avLst/>
                    </a:prstGeom>
                    <a:ln w="31750" cmpd="sng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headEnd type="arrow"/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Arrow Connector 48"/>
                    <p:cNvCxnSpPr/>
                    <p:nvPr/>
                  </p:nvCxnSpPr>
                  <p:spPr>
                    <a:xfrm>
                      <a:off x="1600200" y="2895600"/>
                      <a:ext cx="3657600" cy="0"/>
                    </a:xfrm>
                    <a:prstGeom prst="straightConnector1">
                      <a:avLst/>
                    </a:prstGeom>
                    <a:ln w="31750" cmpd="sng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headEnd type="arrow"/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Arrow Connector 49"/>
                    <p:cNvCxnSpPr/>
                    <p:nvPr/>
                  </p:nvCxnSpPr>
                  <p:spPr>
                    <a:xfrm>
                      <a:off x="1600200" y="2590800"/>
                      <a:ext cx="4876800" cy="0"/>
                    </a:xfrm>
                    <a:prstGeom prst="straightConnector1">
                      <a:avLst/>
                    </a:prstGeom>
                    <a:ln w="31750" cmpd="sng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headEnd type="arrow"/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30" name="TextBox 29"/>
                  <p:cNvSpPr txBox="1"/>
                  <p:nvPr/>
                </p:nvSpPr>
                <p:spPr>
                  <a:xfrm>
                    <a:off x="1981200" y="3200400"/>
                    <a:ext cx="609600" cy="38100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b="1" dirty="0" smtClean="0">
                        <a:solidFill>
                          <a:srgbClr val="FF0000"/>
                        </a:solidFill>
                      </a:rPr>
                      <a:t>m</a:t>
                    </a:r>
                    <a:r>
                      <a:rPr lang="en-US" b="1" baseline="-25000" dirty="0" smtClean="0">
                        <a:solidFill>
                          <a:srgbClr val="FF0000"/>
                        </a:solidFill>
                      </a:rPr>
                      <a:t>1</a:t>
                    </a:r>
                    <a:endParaRPr lang="tr-TR" b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  <p:sp>
              <p:nvSpPr>
                <p:cNvPr id="26" name="TextBox 25"/>
                <p:cNvSpPr txBox="1"/>
                <p:nvPr/>
              </p:nvSpPr>
              <p:spPr>
                <a:xfrm>
                  <a:off x="2286000" y="2819400"/>
                  <a:ext cx="609600" cy="38100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solidFill>
                        <a:srgbClr val="FF0000"/>
                      </a:solidFill>
                    </a:rPr>
                    <a:t>m</a:t>
                  </a:r>
                  <a:r>
                    <a:rPr lang="en-US" b="1" baseline="-25000" dirty="0" smtClean="0">
                      <a:solidFill>
                        <a:srgbClr val="FF0000"/>
                      </a:solidFill>
                    </a:rPr>
                    <a:t>2</a:t>
                  </a:r>
                  <a:endParaRPr lang="tr-TR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3505200" y="2514600"/>
                  <a:ext cx="609600" cy="38100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err="1" smtClean="0">
                      <a:solidFill>
                        <a:srgbClr val="FF0000"/>
                      </a:solidFill>
                    </a:rPr>
                    <a:t>m</a:t>
                  </a:r>
                  <a:r>
                    <a:rPr lang="en-US" b="1" baseline="-25000" dirty="0" err="1" smtClean="0">
                      <a:solidFill>
                        <a:srgbClr val="FF0000"/>
                      </a:solidFill>
                    </a:rPr>
                    <a:t>k</a:t>
                  </a:r>
                  <a:endParaRPr lang="tr-TR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4419600" y="2209800"/>
                  <a:ext cx="609600" cy="38100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err="1" smtClean="0">
                      <a:solidFill>
                        <a:srgbClr val="FF0000"/>
                      </a:solidFill>
                    </a:rPr>
                    <a:t>m</a:t>
                  </a:r>
                  <a:r>
                    <a:rPr lang="en-US" b="1" baseline="-25000" dirty="0" err="1" smtClean="0">
                      <a:solidFill>
                        <a:srgbClr val="FF0000"/>
                      </a:solidFill>
                    </a:rPr>
                    <a:t>n</a:t>
                  </a:r>
                  <a:endParaRPr lang="tr-TR" b="1" dirty="0">
                    <a:solidFill>
                      <a:srgbClr val="FF0000"/>
                    </a:solidFill>
                  </a:endParaRPr>
                </a:p>
              </p:txBody>
            </p:sp>
          </p:grpSp>
          <p:sp>
            <p:nvSpPr>
              <p:cNvPr id="22" name="Right Brace 21"/>
              <p:cNvSpPr/>
              <p:nvPr/>
            </p:nvSpPr>
            <p:spPr>
              <a:xfrm rot="5400000">
                <a:off x="1981200" y="3581400"/>
                <a:ext cx="457200" cy="1066800"/>
              </a:xfrm>
              <a:prstGeom prst="rightBrace">
                <a:avLst>
                  <a:gd name="adj1" fmla="val 8333"/>
                  <a:gd name="adj2" fmla="val 52000"/>
                </a:avLst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tr-TR"/>
              </a:p>
            </p:txBody>
          </p:sp>
          <p:sp>
            <p:nvSpPr>
              <p:cNvPr id="23" name="Right Brace 22"/>
              <p:cNvSpPr/>
              <p:nvPr/>
            </p:nvSpPr>
            <p:spPr>
              <a:xfrm rot="5400000">
                <a:off x="3048000" y="3657600"/>
                <a:ext cx="457200" cy="914400"/>
              </a:xfrm>
              <a:prstGeom prst="rightBrace">
                <a:avLst>
                  <a:gd name="adj1" fmla="val 8333"/>
                  <a:gd name="adj2" fmla="val 52000"/>
                </a:avLst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tr-TR"/>
              </a:p>
            </p:txBody>
          </p:sp>
          <p:sp>
            <p:nvSpPr>
              <p:cNvPr id="24" name="Right Brace 23"/>
              <p:cNvSpPr/>
              <p:nvPr/>
            </p:nvSpPr>
            <p:spPr>
              <a:xfrm rot="5400000">
                <a:off x="4572000" y="3657600"/>
                <a:ext cx="457200" cy="914400"/>
              </a:xfrm>
              <a:prstGeom prst="rightBrace">
                <a:avLst>
                  <a:gd name="adj1" fmla="val 8333"/>
                  <a:gd name="adj2" fmla="val 52000"/>
                </a:avLst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tr-TR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1981200" y="426720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W</a:t>
              </a:r>
              <a:r>
                <a:rPr lang="en-US" sz="2400" b="1" i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tr-TR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971800" y="426720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W</a:t>
              </a:r>
              <a:r>
                <a:rPr lang="en-US" sz="2400" b="1" i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tr-TR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810000" y="426720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</a:rPr>
                <a:t>…</a:t>
              </a:r>
              <a:endParaRPr lang="tr-TR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572000" y="426720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W</a:t>
              </a:r>
              <a:r>
                <a:rPr lang="en-US" sz="2400" b="1" i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</a:t>
              </a:r>
              <a:endParaRPr lang="tr-TR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1" name="Content Placeholder 50"/>
          <p:cNvSpPr>
            <a:spLocks noGrp="1"/>
          </p:cNvSpPr>
          <p:nvPr>
            <p:ph idx="1"/>
          </p:nvPr>
        </p:nvSpPr>
        <p:spPr>
          <a:xfrm>
            <a:off x="467544" y="4365104"/>
            <a:ext cx="8352928" cy="208823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Consider any </a:t>
            </a:r>
            <a:r>
              <a:rPr lang="en-US" sz="2400" dirty="0" err="1" smtClean="0"/>
              <a:t>unerased</a:t>
            </a:r>
            <a:r>
              <a:rPr lang="en-US" sz="2400" dirty="0" smtClean="0"/>
              <a:t> set   		        with at most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dirty="0" smtClean="0"/>
              <a:t> erasures.</a:t>
            </a:r>
          </a:p>
          <a:p>
            <a:pPr marL="342900" lvl="1" indent="-342900">
              <a:buClr>
                <a:schemeClr val="bg2"/>
              </a:buClr>
              <a:buSzPct val="100000"/>
              <a:buFont typeface="Arial" pitchFamily="34" charset="0"/>
              <a:buChar char="•"/>
            </a:pPr>
            <a:r>
              <a:rPr lang="en-US" sz="2400" b="1" dirty="0" smtClean="0"/>
              <a:t>Show by induction: </a:t>
            </a:r>
            <a:r>
              <a:rPr lang="en-US" sz="2400" dirty="0" smtClean="0"/>
              <a:t>The conditional entropy of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 smtClean="0"/>
              <a:t>given messages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,…,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dirty="0" smtClean="0"/>
              <a:t> matches the residual capacity in the table, i.e.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tr-TR" sz="2400" dirty="0"/>
          </a:p>
        </p:txBody>
      </p:sp>
      <p:graphicFrame>
        <p:nvGraphicFramePr>
          <p:cNvPr id="87047" name="Object 7"/>
          <p:cNvGraphicFramePr>
            <a:graphicFrameLocks noChangeAspect="1"/>
          </p:cNvGraphicFramePr>
          <p:nvPr/>
        </p:nvGraphicFramePr>
        <p:xfrm>
          <a:off x="1691680" y="5875784"/>
          <a:ext cx="4137025" cy="838200"/>
        </p:xfrm>
        <a:graphic>
          <a:graphicData uri="http://schemas.openxmlformats.org/presentationml/2006/ole">
            <p:oleObj spid="_x0000_s409602" name="Equation" r:id="rId4" imgW="2234880" imgH="444240" progId="Equation.3">
              <p:embed/>
            </p:oleObj>
          </a:graphicData>
        </a:graphic>
      </p:graphicFrame>
      <p:graphicFrame>
        <p:nvGraphicFramePr>
          <p:cNvPr id="87049" name="Object 9"/>
          <p:cNvGraphicFramePr>
            <a:graphicFrameLocks noChangeAspect="1"/>
          </p:cNvGraphicFramePr>
          <p:nvPr/>
        </p:nvGraphicFramePr>
        <p:xfrm>
          <a:off x="4283968" y="4411960"/>
          <a:ext cx="2209800" cy="457200"/>
        </p:xfrm>
        <a:graphic>
          <a:graphicData uri="http://schemas.openxmlformats.org/presentationml/2006/ole">
            <p:oleObj spid="_x0000_s409603" name="Equation" r:id="rId5" imgW="12445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Idea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1072"/>
            <a:ext cx="8229600" cy="3886200"/>
          </a:xfrm>
        </p:spPr>
        <p:txBody>
          <a:bodyPr/>
          <a:lstStyle/>
          <a:p>
            <a:r>
              <a:rPr lang="en-US" sz="2400" dirty="0" smtClean="0"/>
              <a:t>For any set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400" dirty="0" smtClean="0"/>
              <a:t>with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|V|=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-z</a:t>
            </a:r>
            <a:r>
              <a:rPr lang="en-US" sz="2400" dirty="0" smtClean="0"/>
              <a:t>, an upper bound for     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H(V| I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baseline="30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 smtClean="0"/>
              <a:t> can be derived as follows:</a:t>
            </a:r>
          </a:p>
          <a:p>
            <a:pPr lvl="1"/>
            <a:r>
              <a:rPr lang="en-US" sz="2400" dirty="0" smtClean="0"/>
              <a:t>let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V’ </a:t>
            </a:r>
            <a:r>
              <a:rPr lang="en-US" sz="2400" dirty="0" smtClean="0"/>
              <a:t>be the subset of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en-US" sz="2400" dirty="0" smtClean="0"/>
              <a:t>consisting of links upstream of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k-1</a:t>
            </a:r>
          </a:p>
          <a:p>
            <a:pPr lvl="1"/>
            <a:r>
              <a:rPr lang="en-US" sz="2400" dirty="0" smtClean="0"/>
              <a:t>obtain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H(V’| I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baseline="30000" dirty="0" smtClean="0">
                <a:latin typeface="Times New Roman" pitchFamily="18" charset="0"/>
                <a:cs typeface="Times New Roman" pitchFamily="18" charset="0"/>
              </a:rPr>
              <a:t>k-1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 smtClean="0"/>
              <a:t> from the table (induction hypothesis)</a:t>
            </a:r>
          </a:p>
          <a:p>
            <a:pPr lvl="1"/>
            <a:r>
              <a:rPr lang="en-US" sz="2400" b="1" dirty="0" smtClean="0"/>
              <a:t>extend</a:t>
            </a:r>
            <a:r>
              <a:rPr lang="en-US" sz="2400" dirty="0" smtClean="0"/>
              <a:t> :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H(V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baseline="30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) ≤ H(V’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baseline="30000" dirty="0" smtClean="0">
                <a:latin typeface="Times New Roman" pitchFamily="18" charset="0"/>
                <a:cs typeface="Times New Roman" pitchFamily="18" charset="0"/>
              </a:rPr>
              <a:t>k-1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)+ |V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\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V’| −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en-US" sz="2400" b="1" dirty="0" smtClean="0"/>
          </a:p>
          <a:p>
            <a:r>
              <a:rPr lang="en-US" sz="2400" dirty="0" smtClean="0"/>
              <a:t>For each row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dirty="0" smtClean="0"/>
              <a:t>, there exists a column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k*</a:t>
            </a:r>
            <a:r>
              <a:rPr lang="en-US" sz="2400" dirty="0" smtClean="0"/>
              <a:t> such that all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i,j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/>
              <a:t>are all equal for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j&gt;k*</a:t>
            </a:r>
          </a:p>
          <a:p>
            <a:pPr marL="342900" lvl="2" indent="-342900"/>
            <a:r>
              <a:rPr lang="en-US" sz="2400" b="1" dirty="0" smtClean="0"/>
              <a:t>Combine</a:t>
            </a:r>
            <a:r>
              <a:rPr lang="en-US" sz="2400" dirty="0" smtClean="0"/>
              <a:t> over all such                having erasures on links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*+1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,m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k*+2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,…,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/>
              <a:t>to obtain:</a:t>
            </a:r>
          </a:p>
          <a:p>
            <a:pPr marL="342900" lvl="2" indent="-342900"/>
            <a:endParaRPr lang="en-US" sz="2400" dirty="0" smtClean="0"/>
          </a:p>
          <a:p>
            <a:pPr marL="457200" lvl="2">
              <a:buNone/>
            </a:pPr>
            <a:endParaRPr lang="en-US" sz="2400" dirty="0" smtClean="0"/>
          </a:p>
          <a:p>
            <a:pPr marL="457200" lvl="2">
              <a:buNone/>
            </a:pPr>
            <a:endParaRPr lang="tr-TR" sz="2400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707904" y="4751040"/>
          <a:ext cx="936104" cy="374442"/>
        </p:xfrm>
        <a:graphic>
          <a:graphicData uri="http://schemas.openxmlformats.org/presentationml/2006/ole">
            <p:oleObj spid="_x0000_s410626" name="Equation" r:id="rId4" imgW="457200" imgH="177480" progId="Equation.3">
              <p:embed/>
            </p:oleObj>
          </a:graphicData>
        </a:graphic>
      </p:graphicFrame>
      <p:graphicFrame>
        <p:nvGraphicFramePr>
          <p:cNvPr id="87046" name="Object 6"/>
          <p:cNvGraphicFramePr>
            <a:graphicFrameLocks noChangeAspect="1"/>
          </p:cNvGraphicFramePr>
          <p:nvPr/>
        </p:nvGraphicFramePr>
        <p:xfrm>
          <a:off x="2267744" y="5471120"/>
          <a:ext cx="4137025" cy="838200"/>
        </p:xfrm>
        <a:graphic>
          <a:graphicData uri="http://schemas.openxmlformats.org/presentationml/2006/ole">
            <p:oleObj spid="_x0000_s410627" name="Equation" r:id="rId5" imgW="2234880" imgH="444240" progId="Equation.3">
              <p:embed/>
            </p:oleObj>
          </a:graphicData>
        </a:graphic>
      </p:graphicFrame>
      <p:graphicFrame>
        <p:nvGraphicFramePr>
          <p:cNvPr id="243716" name="Object 4"/>
          <p:cNvGraphicFramePr>
            <a:graphicFrameLocks noChangeAspect="1"/>
          </p:cNvGraphicFramePr>
          <p:nvPr/>
        </p:nvGraphicFramePr>
        <p:xfrm>
          <a:off x="2339752" y="1856160"/>
          <a:ext cx="863823" cy="346116"/>
        </p:xfrm>
        <a:graphic>
          <a:graphicData uri="http://schemas.openxmlformats.org/presentationml/2006/ole">
            <p:oleObj spid="_x0000_s410628" name="Equation" r:id="rId6" imgW="45720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smtClean="0"/>
              <a:t>-error capacity region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4525963"/>
          </a:xfrm>
        </p:spPr>
        <p:txBody>
          <a:bodyPr/>
          <a:lstStyle/>
          <a:p>
            <a:r>
              <a:rPr lang="en-US" dirty="0" smtClean="0"/>
              <a:t>A linear non-multicast code that can correct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smtClean="0"/>
              <a:t> erasures can correct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smtClean="0"/>
              <a:t> errors [Vyetrenko, Ho, Effros, Kliewer &amp; Erez 09]</a:t>
            </a:r>
          </a:p>
          <a:p>
            <a:r>
              <a:rPr lang="en-US" dirty="0" smtClean="0"/>
              <a:t>An arbitrary code for a three-layer network that can correct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smtClean="0"/>
              <a:t> errors can correct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smtClean="0"/>
              <a:t> erasures (Singleton-type argument)</a:t>
            </a:r>
          </a:p>
          <a:p>
            <a:r>
              <a:rPr lang="en-US" dirty="0" smtClean="0"/>
              <a:t>Since our capacity-achieving code is linear, the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smtClean="0"/>
              <a:t>-error capacity region is the same as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smtClean="0"/>
              <a:t>-erasure capacity region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Sliding window erasure model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Parameterized by erasure rate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/>
              <a:t> and burst parameter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T. </a:t>
            </a:r>
          </a:p>
          <a:p>
            <a:r>
              <a:rPr lang="en-US" dirty="0" smtClean="0"/>
              <a:t>For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y≥T</a:t>
            </a:r>
            <a:r>
              <a:rPr lang="en-US" dirty="0" smtClean="0"/>
              <a:t>, at most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py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>out of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dirty="0" smtClean="0"/>
              <a:t>consecutive packets can be erased.</a:t>
            </a:r>
          </a:p>
          <a:p>
            <a:r>
              <a:rPr lang="en-US" dirty="0" smtClean="0"/>
              <a:t>Erasures occur with rate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/>
              <a:t> in long term.</a:t>
            </a:r>
          </a:p>
          <a:p>
            <a:r>
              <a:rPr lang="en-US" dirty="0" smtClean="0"/>
              <a:t>Erasure bursts cannot be too long (controlled by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dirty="0" smtClean="0"/>
              <a:t>).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Sliding window erasure </a:t>
            </a:r>
            <a:br>
              <a:rPr lang="en-US" dirty="0" smtClean="0"/>
            </a:br>
            <a:r>
              <a:rPr lang="en-US" dirty="0" smtClean="0"/>
              <a:t>achievable region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Theorem: Let the rate vector     be achievable. Then the rate vector</a:t>
            </a:r>
          </a:p>
          <a:p>
            <a:endParaRPr lang="en-US" i="1" dirty="0" smtClean="0"/>
          </a:p>
          <a:p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/>
              <a:t>	is achieved by “as uniform as possible” coding.</a:t>
            </a:r>
          </a:p>
          <a:p>
            <a:pPr>
              <a:buNone/>
            </a:pPr>
            <a:endParaRPr lang="en-US" i="1" dirty="0" smtClean="0"/>
          </a:p>
          <a:p>
            <a:r>
              <a:rPr lang="en-US" dirty="0" smtClean="0"/>
              <a:t>Note:  asymptotically optimal for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&gt;&gt; T &gt;&gt;1</a:t>
            </a:r>
            <a:endParaRPr lang="tr-TR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114800" y="2825378"/>
          <a:ext cx="914400" cy="215900"/>
        </p:xfrm>
        <a:graphic>
          <a:graphicData uri="http://schemas.openxmlformats.org/presentationml/2006/ole">
            <p:oleObj spid="_x0000_s411650" name="Equation" r:id="rId4" imgW="114120" imgH="2156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114800" y="2825378"/>
          <a:ext cx="914400" cy="215900"/>
        </p:xfrm>
        <a:graphic>
          <a:graphicData uri="http://schemas.openxmlformats.org/presentationml/2006/ole">
            <p:oleObj spid="_x0000_s411651" name="Equation" r:id="rId5" imgW="114120" imgH="215640" progId="Equation.3">
              <p:embed/>
            </p:oleObj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133600" y="2780928"/>
          <a:ext cx="3941986" cy="1524000"/>
        </p:xfrm>
        <a:graphic>
          <a:graphicData uri="http://schemas.openxmlformats.org/presentationml/2006/ole">
            <p:oleObj spid="_x0000_s411652" name="Equation" r:id="rId6" imgW="1688760" imgH="66024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644008" y="1988840"/>
          <a:ext cx="533400" cy="457200"/>
        </p:xfrm>
        <a:graphic>
          <a:graphicData uri="http://schemas.openxmlformats.org/presentationml/2006/ole">
            <p:oleObj spid="_x0000_s411653" name="Equation" r:id="rId7" imgW="12672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381000" y="433388"/>
            <a:ext cx="8229600" cy="1189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dirty="0" smtClean="0">
                <a:solidFill>
                  <a:srgbClr val="000000"/>
                </a:solidFill>
                <a:latin typeface="Calibri" pitchFamily="34" charset="0"/>
              </a:rPr>
              <a:t>This </a:t>
            </a:r>
            <a:r>
              <a:rPr lang="en-US" sz="3600" dirty="0" smtClean="0">
                <a:solidFill>
                  <a:srgbClr val="000000"/>
                </a:solidFill>
                <a:latin typeface="Calibri" pitchFamily="34" charset="0"/>
              </a:rPr>
              <a:t>talk : theory and applications of network error </a:t>
            </a:r>
            <a:r>
              <a:rPr lang="en-US" sz="3600" dirty="0" smtClean="0">
                <a:solidFill>
                  <a:srgbClr val="000000"/>
                </a:solidFill>
                <a:latin typeface="Calibri" pitchFamily="34" charset="0"/>
              </a:rPr>
              <a:t>correction</a:t>
            </a:r>
            <a:endParaRPr lang="en-US" sz="36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33400" y="1706587"/>
            <a:ext cx="7855024" cy="453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457200" indent="-457200">
              <a:spcBef>
                <a:spcPts val="600"/>
              </a:spcBef>
              <a:buFont typeface="+mj-lt"/>
              <a:buAutoNum type="arabicPeriod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latin typeface="Calibri" pitchFamily="34" charset="0"/>
              </a:rPr>
              <a:t>Multi-source multicast network error correction</a:t>
            </a:r>
          </a:p>
          <a:p>
            <a:pPr marL="628650" lvl="1" indent="-225425">
              <a:spcBef>
                <a:spcPts val="600"/>
              </a:spcBef>
              <a:buFont typeface="Calibri" pitchFamily="34" charset="0"/>
              <a:buChar char="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Application to key pool bootstrapping</a:t>
            </a:r>
            <a:endParaRPr lang="en-US" sz="24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latin typeface="Calibri" pitchFamily="34" charset="0"/>
              </a:rPr>
              <a:t>Network </a:t>
            </a:r>
            <a:r>
              <a:rPr lang="en-US" sz="2400" dirty="0" smtClean="0">
                <a:latin typeface="Calibri" pitchFamily="34" charset="0"/>
              </a:rPr>
              <a:t>error/erasure correction as a model for analyzing reliable communication with </a:t>
            </a:r>
            <a:r>
              <a:rPr lang="en-US" sz="2400" dirty="0" smtClean="0">
                <a:latin typeface="Calibri" pitchFamily="34" charset="0"/>
              </a:rPr>
              <a:t>deadlines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Combining 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information theoretic and cryptographic 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security against adversarial errors for 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computationally limited nodes</a:t>
            </a:r>
          </a:p>
          <a:p>
            <a:pPr marL="628650" lvl="1" indent="-225425">
              <a:spcBef>
                <a:spcPts val="600"/>
              </a:spcBef>
              <a:buFont typeface="Calibri" pitchFamily="34" charset="0"/>
              <a:buChar char="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285750" indent="-285750">
              <a:spcBef>
                <a:spcPts val="600"/>
              </a:spcBef>
              <a:buFont typeface="Calibri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628650" lvl="1" indent="-225425">
              <a:spcBef>
                <a:spcPts val="600"/>
              </a:spcBef>
              <a:buFont typeface="Calibri" pitchFamily="34" charset="0"/>
              <a:buChar char="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628650" lvl="1" indent="-225425">
              <a:spcBef>
                <a:spcPts val="600"/>
              </a:spcBef>
              <a:buFont typeface="Calibri" pitchFamily="34" charset="0"/>
              <a:buChar char="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288032" y="3356992"/>
            <a:ext cx="8855968" cy="3229907"/>
            <a:chOff x="288032" y="2564904"/>
            <a:chExt cx="8855968" cy="4021995"/>
          </a:xfrm>
        </p:grpSpPr>
        <p:grpSp>
          <p:nvGrpSpPr>
            <p:cNvPr id="4" name="Group 3"/>
            <p:cNvGrpSpPr/>
            <p:nvPr/>
          </p:nvGrpSpPr>
          <p:grpSpPr>
            <a:xfrm>
              <a:off x="5796136" y="2780928"/>
              <a:ext cx="3347864" cy="3580507"/>
              <a:chOff x="5762625" y="2060848"/>
              <a:chExt cx="3381375" cy="4660627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7591425" y="6171182"/>
                <a:ext cx="1219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sz="2400" b="1" i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4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, I</a:t>
                </a:r>
                <a:r>
                  <a:rPr lang="en-US" sz="2400" b="1" i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4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, I</a:t>
                </a:r>
                <a:r>
                  <a:rPr lang="en-US" sz="2400" b="1" i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tr-TR" sz="24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 Box 3"/>
              <p:cNvSpPr txBox="1">
                <a:spLocks noChangeArrowheads="1"/>
              </p:cNvSpPr>
              <p:nvPr/>
            </p:nvSpPr>
            <p:spPr bwMode="auto">
              <a:xfrm>
                <a:off x="6553200" y="6356350"/>
                <a:ext cx="2133600" cy="36512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 anchor="ctr"/>
              <a:lstStyle/>
              <a:p>
                <a:pPr algn="r">
                  <a:buClrTx/>
                  <a:buFontTx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200" dirty="0">
                  <a:solidFill>
                    <a:srgbClr val="898989"/>
                  </a:solidFill>
                  <a:latin typeface="Calibri" pitchFamily="34" charset="0"/>
                </a:endParaRPr>
              </a:p>
            </p:txBody>
          </p:sp>
          <p:pic>
            <p:nvPicPr>
              <p:cNvPr id="7" name="Picture 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2204" b="12472"/>
              <a:stretch>
                <a:fillRect/>
              </a:stretch>
            </p:blipFill>
            <p:spPr bwMode="auto">
              <a:xfrm>
                <a:off x="5762625" y="2060848"/>
                <a:ext cx="3381375" cy="3809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TextBox 7"/>
              <p:cNvSpPr txBox="1"/>
              <p:nvPr/>
            </p:nvSpPr>
            <p:spPr>
              <a:xfrm>
                <a:off x="5762625" y="6171183"/>
                <a:ext cx="838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sz="2400" b="1" i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tr-TR" sz="24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524625" y="6171183"/>
                <a:ext cx="838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sz="2400" b="1" i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4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, I</a:t>
                </a:r>
                <a:r>
                  <a:rPr lang="en-US" sz="2400" b="1" i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tr-TR" sz="24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838825" y="5794648"/>
                <a:ext cx="533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i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sz="2400" b="1" i="1" baseline="-250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tr-TR" sz="24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6677025" y="5794648"/>
                <a:ext cx="533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i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sz="2400" b="1" i="1" baseline="-250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tr-TR" sz="24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7972425" y="5794648"/>
                <a:ext cx="533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i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sz="2400" b="1" i="1" baseline="-250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tr-TR" sz="24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3" name="Group 127"/>
            <p:cNvGrpSpPr/>
            <p:nvPr/>
          </p:nvGrpSpPr>
          <p:grpSpPr>
            <a:xfrm>
              <a:off x="611560" y="2564904"/>
              <a:ext cx="3096344" cy="4021995"/>
              <a:chOff x="457200" y="1219200"/>
              <a:chExt cx="3695439" cy="5170638"/>
            </a:xfrm>
          </p:grpSpPr>
          <p:grpSp>
            <p:nvGrpSpPr>
              <p:cNvPr id="14" name="Group 95"/>
              <p:cNvGrpSpPr/>
              <p:nvPr/>
            </p:nvGrpSpPr>
            <p:grpSpPr>
              <a:xfrm>
                <a:off x="457200" y="1676394"/>
                <a:ext cx="3695439" cy="4713444"/>
                <a:chOff x="457200" y="1600194"/>
                <a:chExt cx="3695439" cy="4713444"/>
              </a:xfrm>
            </p:grpSpPr>
            <p:grpSp>
              <p:nvGrpSpPr>
                <p:cNvPr id="16" name="Group 46"/>
                <p:cNvGrpSpPr/>
                <p:nvPr/>
              </p:nvGrpSpPr>
              <p:grpSpPr>
                <a:xfrm>
                  <a:off x="457200" y="1600194"/>
                  <a:ext cx="3352800" cy="3962408"/>
                  <a:chOff x="3048000" y="2514592"/>
                  <a:chExt cx="3352800" cy="3962408"/>
                </a:xfrm>
              </p:grpSpPr>
              <p:grpSp>
                <p:nvGrpSpPr>
                  <p:cNvPr id="20" name="Group 28"/>
                  <p:cNvGrpSpPr/>
                  <p:nvPr/>
                </p:nvGrpSpPr>
                <p:grpSpPr>
                  <a:xfrm>
                    <a:off x="3048000" y="2514592"/>
                    <a:ext cx="3352800" cy="2898768"/>
                    <a:chOff x="3048000" y="2514592"/>
                    <a:chExt cx="3352800" cy="2898768"/>
                  </a:xfrm>
                </p:grpSpPr>
                <p:grpSp>
                  <p:nvGrpSpPr>
                    <p:cNvPr id="24" name="Group 24"/>
                    <p:cNvGrpSpPr/>
                    <p:nvPr/>
                  </p:nvGrpSpPr>
                  <p:grpSpPr>
                    <a:xfrm>
                      <a:off x="3048000" y="2514592"/>
                      <a:ext cx="2898971" cy="2898768"/>
                      <a:chOff x="3048000" y="2514592"/>
                      <a:chExt cx="2898971" cy="2898768"/>
                    </a:xfrm>
                  </p:grpSpPr>
                  <p:grpSp>
                    <p:nvGrpSpPr>
                      <p:cNvPr id="27" name="Group 3"/>
                      <p:cNvGrpSpPr/>
                      <p:nvPr/>
                    </p:nvGrpSpPr>
                    <p:grpSpPr>
                      <a:xfrm>
                        <a:off x="3048000" y="2514592"/>
                        <a:ext cx="2898971" cy="2898768"/>
                        <a:chOff x="381000" y="2023969"/>
                        <a:chExt cx="2898971" cy="2898768"/>
                      </a:xfrm>
                    </p:grpSpPr>
                    <p:grpSp>
                      <p:nvGrpSpPr>
                        <p:cNvPr id="29" name="Group 133"/>
                        <p:cNvGrpSpPr/>
                        <p:nvPr/>
                      </p:nvGrpSpPr>
                      <p:grpSpPr>
                        <a:xfrm>
                          <a:off x="685985" y="2023969"/>
                          <a:ext cx="2593986" cy="2898768"/>
                          <a:chOff x="961931" y="279789"/>
                          <a:chExt cx="6720874" cy="3787323"/>
                        </a:xfrm>
                      </p:grpSpPr>
                      <p:cxnSp>
                        <p:nvCxnSpPr>
                          <p:cNvPr id="31" name="Straight Arrow Connector 6"/>
                          <p:cNvCxnSpPr/>
                          <p:nvPr/>
                        </p:nvCxnSpPr>
                        <p:spPr>
                          <a:xfrm rot="5400000">
                            <a:off x="894088" y="2778504"/>
                            <a:ext cx="2536436" cy="32506"/>
                          </a:xfrm>
                          <a:prstGeom prst="straightConnector1">
                            <a:avLst/>
                          </a:prstGeom>
                          <a:ln w="38100"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32" name="Straight Arrow Connector 31"/>
                          <p:cNvCxnSpPr/>
                          <p:nvPr/>
                        </p:nvCxnSpPr>
                        <p:spPr>
                          <a:xfrm rot="16200000" flipH="1">
                            <a:off x="2034486" y="2766829"/>
                            <a:ext cx="2537957" cy="54340"/>
                          </a:xfrm>
                          <a:prstGeom prst="straightConnector1">
                            <a:avLst/>
                          </a:prstGeom>
                          <a:ln w="38100"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33" name="Straight Arrow Connector 32"/>
                          <p:cNvCxnSpPr/>
                          <p:nvPr/>
                        </p:nvCxnSpPr>
                        <p:spPr>
                          <a:xfrm rot="5400000">
                            <a:off x="3079082" y="2763726"/>
                            <a:ext cx="2537957" cy="60543"/>
                          </a:xfrm>
                          <a:prstGeom prst="straightConnector1">
                            <a:avLst/>
                          </a:prstGeom>
                          <a:ln w="38100"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34" name="Straight Arrow Connector 33"/>
                          <p:cNvCxnSpPr/>
                          <p:nvPr/>
                        </p:nvCxnSpPr>
                        <p:spPr>
                          <a:xfrm rot="16200000" flipH="1">
                            <a:off x="3730571" y="918418"/>
                            <a:ext cx="1267361" cy="38406"/>
                          </a:xfrm>
                          <a:prstGeom prst="straightConnector1">
                            <a:avLst/>
                          </a:prstGeom>
                          <a:ln w="38100"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35" name="Straight Arrow Connector 34"/>
                          <p:cNvCxnSpPr/>
                          <p:nvPr/>
                        </p:nvCxnSpPr>
                        <p:spPr>
                          <a:xfrm rot="10800000" flipV="1">
                            <a:off x="2152487" y="279790"/>
                            <a:ext cx="2150678" cy="1305768"/>
                          </a:xfrm>
                          <a:prstGeom prst="straightConnector1">
                            <a:avLst/>
                          </a:prstGeom>
                          <a:ln w="38100"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36" name="Straight Arrow Connector 11"/>
                          <p:cNvCxnSpPr/>
                          <p:nvPr/>
                        </p:nvCxnSpPr>
                        <p:spPr>
                          <a:xfrm rot="5400000">
                            <a:off x="3131020" y="414207"/>
                            <a:ext cx="1306563" cy="1037728"/>
                          </a:xfrm>
                          <a:prstGeom prst="straightConnector1">
                            <a:avLst/>
                          </a:prstGeom>
                          <a:ln w="38100"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37" name="Straight Arrow Connector 36"/>
                          <p:cNvCxnSpPr/>
                          <p:nvPr/>
                        </p:nvCxnSpPr>
                        <p:spPr>
                          <a:xfrm rot="10800000" flipV="1">
                            <a:off x="961931" y="279790"/>
                            <a:ext cx="3341235" cy="1344174"/>
                          </a:xfrm>
                          <a:prstGeom prst="straightConnector1">
                            <a:avLst/>
                          </a:prstGeom>
                          <a:ln w="38100"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38" name="Straight Arrow Connector 37"/>
                          <p:cNvCxnSpPr/>
                          <p:nvPr/>
                        </p:nvCxnSpPr>
                        <p:spPr>
                          <a:xfrm rot="5400000">
                            <a:off x="-85568" y="2817486"/>
                            <a:ext cx="2488938" cy="4114"/>
                          </a:xfrm>
                          <a:prstGeom prst="straightConnector1">
                            <a:avLst/>
                          </a:prstGeom>
                          <a:ln w="38100"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39" name="Straight Arrow Connector 14"/>
                          <p:cNvCxnSpPr/>
                          <p:nvPr/>
                        </p:nvCxnSpPr>
                        <p:spPr>
                          <a:xfrm rot="16200000" flipH="1">
                            <a:off x="4203163" y="2763769"/>
                            <a:ext cx="2592630" cy="5783"/>
                          </a:xfrm>
                          <a:prstGeom prst="straightConnector1">
                            <a:avLst/>
                          </a:prstGeom>
                          <a:ln w="38100"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40" name="Straight Arrow Connector 39"/>
                          <p:cNvCxnSpPr/>
                          <p:nvPr/>
                        </p:nvCxnSpPr>
                        <p:spPr>
                          <a:xfrm rot="16200000" flipH="1">
                            <a:off x="5231516" y="2732487"/>
                            <a:ext cx="2592630" cy="76620"/>
                          </a:xfrm>
                          <a:prstGeom prst="straightConnector1">
                            <a:avLst/>
                          </a:prstGeom>
                          <a:ln w="38100"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41" name="Straight Arrow Connector 16"/>
                          <p:cNvCxnSpPr/>
                          <p:nvPr/>
                        </p:nvCxnSpPr>
                        <p:spPr>
                          <a:xfrm rot="5400000">
                            <a:off x="6183860" y="2767295"/>
                            <a:ext cx="2588495" cy="2868"/>
                          </a:xfrm>
                          <a:prstGeom prst="straightConnector1">
                            <a:avLst/>
                          </a:prstGeom>
                          <a:ln w="38100"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42" name="Straight Arrow Connector 17"/>
                          <p:cNvCxnSpPr/>
                          <p:nvPr/>
                        </p:nvCxnSpPr>
                        <p:spPr>
                          <a:xfrm>
                            <a:off x="4341570" y="279792"/>
                            <a:ext cx="3341235" cy="1228958"/>
                          </a:xfrm>
                          <a:prstGeom prst="straightConnector1">
                            <a:avLst/>
                          </a:prstGeom>
                          <a:ln w="38100"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43" name="Straight Arrow Connector 18"/>
                          <p:cNvCxnSpPr/>
                          <p:nvPr/>
                        </p:nvCxnSpPr>
                        <p:spPr>
                          <a:xfrm rot="16200000" flipH="1">
                            <a:off x="4798997" y="-216043"/>
                            <a:ext cx="1194691" cy="2186355"/>
                          </a:xfrm>
                          <a:prstGeom prst="straightConnector1">
                            <a:avLst/>
                          </a:prstGeom>
                          <a:ln w="38100"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44" name="Straight Arrow Connector 19"/>
                          <p:cNvCxnSpPr/>
                          <p:nvPr/>
                        </p:nvCxnSpPr>
                        <p:spPr>
                          <a:xfrm rot="16200000" flipH="1">
                            <a:off x="4303165" y="318195"/>
                            <a:ext cx="1267364" cy="1190556"/>
                          </a:xfrm>
                          <a:prstGeom prst="straightConnector1">
                            <a:avLst/>
                          </a:prstGeom>
                          <a:ln w="38100">
                            <a:tailEnd type="arrow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cxnSp>
                      <p:nvCxnSpPr>
                        <p:cNvPr id="30" name="Straight Arrow Connector 29"/>
                        <p:cNvCxnSpPr/>
                        <p:nvPr/>
                      </p:nvCxnSpPr>
                      <p:spPr>
                        <a:xfrm rot="5400000">
                          <a:off x="-570947" y="3966524"/>
                          <a:ext cx="1905000" cy="1106"/>
                        </a:xfrm>
                        <a:prstGeom prst="straightConnector1">
                          <a:avLst/>
                        </a:prstGeom>
                        <a:ln w="38100">
                          <a:tailEnd type="arrow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8" name="Straight Arrow Connector 27"/>
                      <p:cNvCxnSpPr/>
                      <p:nvPr/>
                    </p:nvCxnSpPr>
                    <p:spPr>
                      <a:xfrm rot="10800000" flipV="1">
                        <a:off x="3048000" y="2514600"/>
                        <a:ext cx="1594380" cy="990600"/>
                      </a:xfrm>
                      <a:prstGeom prst="straightConnector1">
                        <a:avLst/>
                      </a:prstGeom>
                      <a:ln w="38100"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5" name="Straight Arrow Connector 24"/>
                    <p:cNvCxnSpPr/>
                    <p:nvPr/>
                  </p:nvCxnSpPr>
                  <p:spPr>
                    <a:xfrm>
                      <a:off x="4648200" y="2514600"/>
                      <a:ext cx="1752600" cy="914400"/>
                    </a:xfrm>
                    <a:prstGeom prst="straightConnector1">
                      <a:avLst/>
                    </a:prstGeom>
                    <a:ln w="38100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Straight Arrow Connector 25"/>
                    <p:cNvCxnSpPr/>
                    <p:nvPr/>
                  </p:nvCxnSpPr>
                  <p:spPr>
                    <a:xfrm rot="5400000">
                      <a:off x="5334553" y="4419047"/>
                      <a:ext cx="1981200" cy="1106"/>
                    </a:xfrm>
                    <a:prstGeom prst="straightConnector1">
                      <a:avLst/>
                    </a:prstGeom>
                    <a:ln w="38100"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Arrow Connector 20"/>
                  <p:cNvCxnSpPr/>
                  <p:nvPr/>
                </p:nvCxnSpPr>
                <p:spPr>
                  <a:xfrm rot="5400000">
                    <a:off x="3880389" y="6083400"/>
                    <a:ext cx="762000" cy="25200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2">
                    <a:schemeClr val="accent2"/>
                  </a:lnRef>
                  <a:fillRef idx="0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Straight Arrow Connector 21"/>
                  <p:cNvCxnSpPr/>
                  <p:nvPr/>
                </p:nvCxnSpPr>
                <p:spPr>
                  <a:xfrm rot="5400000">
                    <a:off x="4728739" y="6083400"/>
                    <a:ext cx="762000" cy="25200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2">
                    <a:schemeClr val="accent2"/>
                  </a:lnRef>
                  <a:fillRef idx="0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Arrow Connector 22"/>
                  <p:cNvCxnSpPr/>
                  <p:nvPr/>
                </p:nvCxnSpPr>
                <p:spPr>
                  <a:xfrm rot="5400000">
                    <a:off x="5499000" y="6083400"/>
                    <a:ext cx="762000" cy="25200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2">
                    <a:schemeClr val="accent2"/>
                  </a:lnRef>
                  <a:fillRef idx="0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7" name="TextBox 16"/>
                <p:cNvSpPr txBox="1"/>
                <p:nvPr/>
              </p:nvSpPr>
              <p:spPr>
                <a:xfrm>
                  <a:off x="1443643" y="5562600"/>
                  <a:ext cx="838200" cy="73533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b="1" i="1" dirty="0" smtClean="0">
                      <a:latin typeface="Times New Roman" pitchFamily="18" charset="0"/>
                      <a:cs typeface="Times New Roman" pitchFamily="18" charset="0"/>
                    </a:rPr>
                    <a:t> m</a:t>
                  </a:r>
                  <a:r>
                    <a:rPr lang="en-US" sz="2000" b="1" i="1" baseline="-25000" dirty="0" smtClean="0"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r>
                    <a:rPr lang="en-US" sz="2000" b="1" i="1" dirty="0" smtClean="0"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</a:p>
                <a:p>
                  <a:r>
                    <a:rPr lang="en-US" sz="2000" b="1" i="1" dirty="0" smtClean="0">
                      <a:latin typeface="Times New Roman" pitchFamily="18" charset="0"/>
                      <a:cs typeface="Times New Roman" pitchFamily="18" charset="0"/>
                    </a:rPr>
                    <a:t>  I</a:t>
                  </a:r>
                  <a:r>
                    <a:rPr lang="en-US" sz="2000" b="1" i="1" baseline="-25000" dirty="0" smtClean="0"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lang="en-US" sz="2000" b="1" i="1" dirty="0" smtClean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2341626" y="5578299"/>
                  <a:ext cx="838200" cy="73533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b="1" i="1" dirty="0" smtClean="0">
                      <a:latin typeface="Times New Roman" pitchFamily="18" charset="0"/>
                      <a:cs typeface="Times New Roman" pitchFamily="18" charset="0"/>
                    </a:rPr>
                    <a:t>m</a:t>
                  </a:r>
                  <a:r>
                    <a:rPr lang="en-US" sz="2000" b="1" i="1" baseline="-25000" dirty="0" smtClean="0"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r>
                    <a:rPr lang="en-US" sz="2000" b="1" i="1" dirty="0" smtClean="0"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</a:p>
                <a:p>
                  <a:r>
                    <a:rPr lang="en-US" sz="2000" b="1" i="1" dirty="0" smtClean="0">
                      <a:latin typeface="Times New Roman" pitchFamily="18" charset="0"/>
                      <a:cs typeface="Times New Roman" pitchFamily="18" charset="0"/>
                    </a:rPr>
                    <a:t>I</a:t>
                  </a:r>
                  <a:r>
                    <a:rPr lang="en-US" sz="2000" b="1" i="1" baseline="-25000" dirty="0" smtClean="0"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lang="en-US" sz="2000" b="1" i="1" dirty="0" smtClean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3114226" y="5562600"/>
                  <a:ext cx="1038413" cy="73533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b="1" i="1" dirty="0" smtClean="0">
                      <a:latin typeface="Times New Roman" pitchFamily="18" charset="0"/>
                      <a:cs typeface="Times New Roman" pitchFamily="18" charset="0"/>
                    </a:rPr>
                    <a:t>m</a:t>
                  </a:r>
                  <a:r>
                    <a:rPr lang="en-US" sz="2000" b="1" i="1" baseline="-25000" dirty="0" smtClean="0"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  <a:r>
                    <a:rPr lang="en-US" sz="2000" b="1" i="1" dirty="0" smtClean="0"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</a:p>
                <a:p>
                  <a:r>
                    <a:rPr lang="en-US" sz="2000" b="1" i="1" dirty="0" smtClean="0">
                      <a:latin typeface="Times New Roman" pitchFamily="18" charset="0"/>
                      <a:cs typeface="Times New Roman" pitchFamily="18" charset="0"/>
                    </a:rPr>
                    <a:t>I</a:t>
                  </a:r>
                  <a:r>
                    <a:rPr lang="en-US" sz="2000" b="1" i="1" baseline="-25000" dirty="0" smtClean="0">
                      <a:latin typeface="Times New Roman" pitchFamily="18" charset="0"/>
                      <a:cs typeface="Times New Roman" pitchFamily="18" charset="0"/>
                    </a:rPr>
                    <a:t>3    </a:t>
                  </a:r>
                  <a:endParaRPr lang="en-US" sz="2000" b="1" i="1" dirty="0" smtClean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pic>
            <p:nvPicPr>
              <p:cNvPr id="15" name="Picture 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524000" y="1219200"/>
                <a:ext cx="1066800" cy="4667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45" name="Picture 44" descr="youtubebuffer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8032" y="5157192"/>
              <a:ext cx="3383874" cy="208310"/>
            </a:xfrm>
            <a:prstGeom prst="rect">
              <a:avLst/>
            </a:prstGeom>
          </p:spPr>
        </p:pic>
        <p:sp>
          <p:nvSpPr>
            <p:cNvPr id="46" name="Rectangle 45"/>
            <p:cNvSpPr/>
            <p:nvPr/>
          </p:nvSpPr>
          <p:spPr>
            <a:xfrm>
              <a:off x="769752" y="3862209"/>
              <a:ext cx="273856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200" b="1" dirty="0" smtClean="0">
                  <a:latin typeface="Calibri" pitchFamily="34" charset="0"/>
                  <a:cs typeface="Calibri" pitchFamily="34" charset="0"/>
                </a:rPr>
                <a:t>x</a:t>
              </a:r>
              <a:endParaRPr lang="en-US" sz="22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203848" y="3861048"/>
              <a:ext cx="273856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200" b="1" dirty="0" smtClean="0">
                  <a:latin typeface="Calibri" pitchFamily="34" charset="0"/>
                  <a:cs typeface="Calibri" pitchFamily="34" charset="0"/>
                </a:rPr>
                <a:t>x</a:t>
              </a:r>
              <a:endParaRPr lang="en-US" sz="22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8" name="Right Arrow 47"/>
            <p:cNvSpPr/>
            <p:nvPr/>
          </p:nvSpPr>
          <p:spPr bwMode="auto">
            <a:xfrm>
              <a:off x="4067944" y="4221088"/>
              <a:ext cx="1224136" cy="432048"/>
            </a:xfrm>
            <a:prstGeom prst="rightArrow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-105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190500"/>
            <a:ext cx="8229600" cy="1311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dirty="0" smtClean="0">
                <a:solidFill>
                  <a:srgbClr val="000000"/>
                </a:solidFill>
                <a:latin typeface="Calibri" pitchFamily="34" charset="0"/>
              </a:rPr>
              <a:t>Outline</a:t>
            </a:r>
            <a:endParaRPr lang="en-US" sz="36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57200" y="1412776"/>
            <a:ext cx="8507288" cy="6315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0" lvl="1" indent="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solidFill>
                <a:schemeClr val="accent3">
                  <a:lumMod val="65000"/>
                </a:schemeClr>
              </a:solidFill>
              <a:latin typeface="Calibri" pitchFamily="34" charset="0"/>
            </a:endParaRPr>
          </a:p>
          <a:p>
            <a:pPr marL="0" lvl="1" indent="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latin typeface="Calibri" pitchFamily="34" charset="0"/>
            </a:endParaRP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</a:rPr>
              <a:t>Multiple-source multicast, uniform </a:t>
            </a:r>
            <a:r>
              <a:rPr lang="en-US" sz="2400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</a:rPr>
              <a:t>errors</a:t>
            </a: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solidFill>
                <a:schemeClr val="accent3">
                  <a:lumMod val="65000"/>
                </a:schemeClr>
              </a:solidFill>
              <a:latin typeface="Calibri" pitchFamily="34" charset="0"/>
            </a:endParaRP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</a:rPr>
              <a:t>Coding </a:t>
            </a:r>
            <a:r>
              <a:rPr lang="en-US" sz="2400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</a:rPr>
              <a:t>for deadlines: non-multicast nested networks</a:t>
            </a: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solidFill>
                <a:schemeClr val="accent3">
                  <a:lumMod val="65000"/>
                </a:schemeClr>
              </a:solidFill>
              <a:latin typeface="Calibri" pitchFamily="34" charset="0"/>
            </a:endParaRP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latin typeface="Calibri" pitchFamily="34" charset="0"/>
              </a:rPr>
              <a:t>Combining information theoretic and cryptographic security: single-source multicast</a:t>
            </a:r>
          </a:p>
          <a:p>
            <a:pPr marL="627063" lvl="1">
              <a:lnSpc>
                <a:spcPct val="9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dirty="0" smtClean="0">
                <a:latin typeface="Calibri" pitchFamily="34" charset="0"/>
              </a:rPr>
              <a:t>S. Vyetrenko, A. </a:t>
            </a:r>
            <a:r>
              <a:rPr lang="en-US" sz="2000" dirty="0" err="1" smtClean="0">
                <a:latin typeface="Calibri" pitchFamily="34" charset="0"/>
              </a:rPr>
              <a:t>Khosla</a:t>
            </a:r>
            <a:r>
              <a:rPr lang="en-US" sz="2000" dirty="0" smtClean="0">
                <a:latin typeface="Calibri" pitchFamily="34" charset="0"/>
              </a:rPr>
              <a:t> &amp; T. Ho, </a:t>
            </a:r>
            <a:r>
              <a:rPr lang="en-US" sz="2000" dirty="0" err="1" smtClean="0">
                <a:latin typeface="Calibri" pitchFamily="34" charset="0"/>
              </a:rPr>
              <a:t>Asilomar</a:t>
            </a:r>
            <a:r>
              <a:rPr lang="en-US" sz="2000" dirty="0" smtClean="0">
                <a:latin typeface="Calibri" pitchFamily="34" charset="0"/>
              </a:rPr>
              <a:t> 2009.</a:t>
            </a:r>
          </a:p>
          <a:p>
            <a:pPr marL="0" lvl="1" indent="225425"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solidFill>
                <a:schemeClr val="accent3">
                  <a:lumMod val="65000"/>
                </a:schemeClr>
              </a:solidFill>
              <a:latin typeface="Calibri" pitchFamily="34" charset="0"/>
            </a:endParaRPr>
          </a:p>
          <a:p>
            <a:pPr marL="0" lvl="1" indent="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</a:rPr>
              <a:t>Non-uniform errors: unequal link capacities</a:t>
            </a:r>
            <a:endParaRPr lang="en-US" sz="24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 source, multicast network</a:t>
            </a:r>
          </a:p>
          <a:p>
            <a:r>
              <a:rPr lang="en-US" dirty="0" smtClean="0"/>
              <a:t>Packets may be corrupted by adversarial errors</a:t>
            </a:r>
          </a:p>
          <a:p>
            <a:r>
              <a:rPr lang="en-US" dirty="0" smtClean="0"/>
              <a:t>Computationally limited network nodes (e.g. low-power wireless/sensor networks)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Background: information-theoretic and cryptographic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68816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Information theoretic network error correction</a:t>
            </a:r>
          </a:p>
          <a:p>
            <a:pPr lvl="1"/>
            <a:r>
              <a:rPr lang="en-US" dirty="0" smtClean="0"/>
              <a:t>Existing codes are designed for a given upper bound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dirty="0" smtClean="0"/>
              <a:t> on the number of errors, achieve rate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mincut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-2z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dirty="0" smtClean="0"/>
              <a:t>, e.g. [Yeung and Cai 03]</a:t>
            </a:r>
          </a:p>
          <a:p>
            <a:r>
              <a:rPr lang="en-US" dirty="0" smtClean="0"/>
              <a:t>Cryptographic signatures with erasure correction</a:t>
            </a:r>
          </a:p>
          <a:p>
            <a:pPr lvl="1"/>
            <a:r>
              <a:rPr lang="en-US" dirty="0" smtClean="0"/>
              <a:t>Cryptographic signatures allow network coded packets to be validated, e.g. [Zhao et al. 07, </a:t>
            </a:r>
            <a:r>
              <a:rPr lang="en-US" dirty="0" err="1" smtClean="0"/>
              <a:t>Boneh</a:t>
            </a:r>
            <a:r>
              <a:rPr lang="en-US" dirty="0" smtClean="0"/>
              <a:t> et al. 09]</a:t>
            </a:r>
          </a:p>
          <a:p>
            <a:pPr lvl="1"/>
            <a:r>
              <a:rPr lang="en-US" dirty="0" smtClean="0"/>
              <a:t>If all packets are signed and each network node checks all packets, then rate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mincut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 z</a:t>
            </a:r>
            <a:r>
              <a:rPr lang="en-US" dirty="0" smtClean="0"/>
              <a:t> can be achieved, where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>is the actual number of erroneous packets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/>
          <a:lstStyle/>
          <a:p>
            <a:r>
              <a:rPr lang="en-US" dirty="0" smtClean="0"/>
              <a:t>Motivation for hybrid schemes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2200"/>
            <a:ext cx="8229600" cy="4325112"/>
          </a:xfrm>
        </p:spPr>
        <p:txBody>
          <a:bodyPr/>
          <a:lstStyle/>
          <a:p>
            <a:r>
              <a:rPr lang="en-US" dirty="0" smtClean="0"/>
              <a:t>Performing signature checks  at network nodes requires significant computation</a:t>
            </a:r>
          </a:p>
          <a:p>
            <a:r>
              <a:rPr lang="en-US" dirty="0" smtClean="0"/>
              <a:t>Checking all packets at all nodes can limit throughput when network nodes are computationally weak</a:t>
            </a:r>
          </a:p>
          <a:p>
            <a:r>
              <a:rPr lang="en-US" dirty="0" smtClean="0"/>
              <a:t>Want to use both path diversity as well as cryptographic computation as resources, to achieve rates higher than with each separately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13376"/>
          </a:xfrm>
        </p:spPr>
        <p:txBody>
          <a:bodyPr>
            <a:normAutofit/>
          </a:bodyPr>
          <a:lstStyle/>
          <a:p>
            <a:r>
              <a:rPr lang="en-US" dirty="0" smtClean="0"/>
              <a:t>Cannot afford to check all packets          use </a:t>
            </a:r>
            <a:r>
              <a:rPr lang="en-US" b="1" dirty="0" smtClean="0"/>
              <a:t>probabilistic</a:t>
            </a:r>
            <a:r>
              <a:rPr lang="en-US" dirty="0" smtClean="0"/>
              <a:t> signature checking</a:t>
            </a:r>
          </a:p>
          <a:p>
            <a:r>
              <a:rPr lang="en-US" b="1" dirty="0" smtClean="0"/>
              <a:t>Deterministic</a:t>
            </a:r>
            <a:r>
              <a:rPr lang="en-US" dirty="0" smtClean="0"/>
              <a:t> bound on number of erroneous packets is needed in existing network error correction code constructions</a:t>
            </a:r>
          </a:p>
          <a:p>
            <a:r>
              <a:rPr lang="en-US" dirty="0" smtClean="0"/>
              <a:t>Rather than have to choose a conservative bound, we want a code construction that does not require an upper bound on the number of errors to be known in advance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5604620" y="1904957"/>
            <a:ext cx="457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066800"/>
          </a:xfrm>
        </p:spPr>
        <p:txBody>
          <a:bodyPr/>
          <a:lstStyle/>
          <a:p>
            <a:r>
              <a:rPr lang="en-US" dirty="0" smtClean="0"/>
              <a:t>Fountain-like network error correction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75792"/>
            <a:ext cx="8763000" cy="5181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We propose a fountain-like error-correcting code which incrementally sends redundancy until decoding  succeeds (verified by signature checks) </a:t>
            </a:r>
          </a:p>
          <a:p>
            <a:r>
              <a:rPr lang="en-US" sz="2400" dirty="0" smtClean="0"/>
              <a:t>Each adversarial error packet can correspond to an addition (of erroneous information) and/or an erasure (of good information)</a:t>
            </a:r>
          </a:p>
          <a:p>
            <a:r>
              <a:rPr lang="en-US" sz="2400" dirty="0" smtClean="0"/>
              <a:t>Construction: </a:t>
            </a:r>
          </a:p>
          <a:p>
            <a:pPr lvl="1">
              <a:buFont typeface="Arial" pitchFamily="34" charset="0"/>
              <a:buChar char="•"/>
            </a:pPr>
            <a:endParaRPr lang="en-US" sz="2400" dirty="0" smtClean="0"/>
          </a:p>
          <a:p>
            <a:endParaRPr lang="en-US" sz="2400" dirty="0"/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8219185" y="4752170"/>
            <a:ext cx="534304" cy="651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8288543" y="5211132"/>
            <a:ext cx="396240" cy="1303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8649808" y="4643564"/>
          <a:ext cx="229922" cy="272415"/>
        </p:xfrm>
        <a:graphic>
          <a:graphicData uri="http://schemas.openxmlformats.org/presentationml/2006/ole">
            <p:oleObj spid="_x0000_s470017" name="Equation" r:id="rId4" imgW="152280" imgH="164880" progId="Equation.3">
              <p:embed/>
            </p:oleObj>
          </a:graphicData>
        </a:graphic>
      </p:graphicFrame>
      <p:grpSp>
        <p:nvGrpSpPr>
          <p:cNvPr id="12" name="Group 200"/>
          <p:cNvGrpSpPr/>
          <p:nvPr/>
        </p:nvGrpSpPr>
        <p:grpSpPr>
          <a:xfrm>
            <a:off x="2759701" y="4495800"/>
            <a:ext cx="5484707" cy="2113968"/>
            <a:chOff x="1981200" y="2590800"/>
            <a:chExt cx="6248400" cy="2439194"/>
          </a:xfrm>
        </p:grpSpPr>
        <p:grpSp>
          <p:nvGrpSpPr>
            <p:cNvPr id="32" name="Group 196"/>
            <p:cNvGrpSpPr/>
            <p:nvPr/>
          </p:nvGrpSpPr>
          <p:grpSpPr>
            <a:xfrm>
              <a:off x="1981200" y="2590800"/>
              <a:ext cx="6248400" cy="2439194"/>
              <a:chOff x="1981200" y="2590800"/>
              <a:chExt cx="6248400" cy="2439194"/>
            </a:xfrm>
          </p:grpSpPr>
          <p:graphicFrame>
            <p:nvGraphicFramePr>
              <p:cNvPr id="36" name="Object 12"/>
              <p:cNvGraphicFramePr>
                <a:graphicFrameLocks noChangeAspect="1"/>
              </p:cNvGraphicFramePr>
              <p:nvPr/>
            </p:nvGraphicFramePr>
            <p:xfrm>
              <a:off x="7727758" y="4114800"/>
              <a:ext cx="381603" cy="457933"/>
            </p:xfrm>
            <a:graphic>
              <a:graphicData uri="http://schemas.openxmlformats.org/presentationml/2006/ole">
                <p:oleObj spid="_x0000_s470019" name="Equation" r:id="rId5" imgW="177480" imgH="228600" progId="Equation.3">
                  <p:embed/>
                </p:oleObj>
              </a:graphicData>
            </a:graphic>
          </p:graphicFrame>
          <p:grpSp>
            <p:nvGrpSpPr>
              <p:cNvPr id="37" name="Group 173"/>
              <p:cNvGrpSpPr/>
              <p:nvPr/>
            </p:nvGrpSpPr>
            <p:grpSpPr>
              <a:xfrm>
                <a:off x="1981200" y="2590800"/>
                <a:ext cx="4984229" cy="2430780"/>
                <a:chOff x="1981200" y="2590800"/>
                <a:chExt cx="4984229" cy="2430780"/>
              </a:xfrm>
            </p:grpSpPr>
            <p:sp>
              <p:nvSpPr>
                <p:cNvPr id="46" name="Rectangle 45"/>
                <p:cNvSpPr/>
                <p:nvPr/>
              </p:nvSpPr>
              <p:spPr>
                <a:xfrm>
                  <a:off x="1981200" y="2590800"/>
                  <a:ext cx="4343400" cy="617220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n-US" dirty="0" smtClean="0"/>
                    <a:t>  Message</a:t>
                  </a:r>
                  <a:endParaRPr lang="en-US" dirty="0"/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1981200" y="3200400"/>
                  <a:ext cx="4343400" cy="449580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smtClean="0">
                    <a:solidFill>
                      <a:schemeClr val="tx1"/>
                    </a:solidFill>
                  </a:endParaRPr>
                </a:p>
                <a:p>
                  <a:pPr algn="ctr"/>
                  <a:r>
                    <a:rPr lang="en-US" dirty="0" smtClean="0">
                      <a:solidFill>
                        <a:schemeClr val="tx1"/>
                      </a:solidFill>
                    </a:rPr>
                    <a:t>Linearly independent redundancy</a:t>
                  </a:r>
                </a:p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48" name="Group 171"/>
                <p:cNvGrpSpPr/>
                <p:nvPr/>
              </p:nvGrpSpPr>
              <p:grpSpPr>
                <a:xfrm>
                  <a:off x="6324600" y="2590800"/>
                  <a:ext cx="640829" cy="617220"/>
                  <a:chOff x="6352082" y="2590800"/>
                  <a:chExt cx="640829" cy="617220"/>
                </a:xfrm>
              </p:grpSpPr>
              <p:sp>
                <p:nvSpPr>
                  <p:cNvPr id="51" name="Rectangle 50"/>
                  <p:cNvSpPr/>
                  <p:nvPr/>
                </p:nvSpPr>
                <p:spPr>
                  <a:xfrm>
                    <a:off x="6352082" y="2590800"/>
                    <a:ext cx="640829" cy="61722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aphicFrame>
                <p:nvGraphicFramePr>
                  <p:cNvPr id="52" name="Object 8"/>
                  <p:cNvGraphicFramePr>
                    <a:graphicFrameLocks noChangeAspect="1"/>
                  </p:cNvGraphicFramePr>
                  <p:nvPr/>
                </p:nvGraphicFramePr>
                <p:xfrm>
                  <a:off x="6477495" y="2679700"/>
                  <a:ext cx="381000" cy="431800"/>
                </p:xfrm>
                <a:graphic>
                  <a:graphicData uri="http://schemas.openxmlformats.org/presentationml/2006/ole">
                    <p:oleObj spid="_x0000_s470020" name="Equation" r:id="rId6" imgW="177480" imgH="215640" progId="Equation.3">
                      <p:embed/>
                    </p:oleObj>
                  </a:graphicData>
                </a:graphic>
              </p:graphicFrame>
            </p:grpSp>
            <p:sp>
              <p:nvSpPr>
                <p:cNvPr id="49" name="Rectangle 48"/>
                <p:cNvSpPr/>
                <p:nvPr/>
              </p:nvSpPr>
              <p:spPr>
                <a:xfrm>
                  <a:off x="1981200" y="3657600"/>
                  <a:ext cx="4343400" cy="449580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>
                  <a:off x="1981200" y="4572000"/>
                  <a:ext cx="4343400" cy="449580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38" name="Rectangle 37"/>
              <p:cNvSpPr/>
              <p:nvPr/>
            </p:nvSpPr>
            <p:spPr>
              <a:xfrm>
                <a:off x="6324600" y="3657600"/>
                <a:ext cx="1295400" cy="4572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6324600" y="3200400"/>
                <a:ext cx="1295400" cy="457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0" name="Straight Connector 39"/>
              <p:cNvCxnSpPr>
                <a:stCxn id="39" idx="0"/>
              </p:cNvCxnSpPr>
              <p:nvPr/>
            </p:nvCxnSpPr>
            <p:spPr>
              <a:xfrm rot="16200000" flipH="1" flipV="1">
                <a:off x="6267450" y="3867150"/>
                <a:ext cx="1371600" cy="381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41" name="Object 47"/>
              <p:cNvGraphicFramePr>
                <a:graphicFrameLocks noChangeAspect="1"/>
              </p:cNvGraphicFramePr>
              <p:nvPr/>
            </p:nvGraphicFramePr>
            <p:xfrm>
              <a:off x="7118279" y="3200767"/>
              <a:ext cx="381602" cy="456100"/>
            </p:xfrm>
            <a:graphic>
              <a:graphicData uri="http://schemas.openxmlformats.org/presentationml/2006/ole">
                <p:oleObj spid="_x0000_s470021" name="Equation" r:id="rId7" imgW="177480" imgH="228600" progId="Equation.3">
                  <p:embed/>
                </p:oleObj>
              </a:graphicData>
            </a:graphic>
          </p:graphicFrame>
          <p:sp>
            <p:nvSpPr>
              <p:cNvPr id="42" name="Rectangle 41"/>
              <p:cNvSpPr/>
              <p:nvPr/>
            </p:nvSpPr>
            <p:spPr>
              <a:xfrm>
                <a:off x="6324600" y="4572000"/>
                <a:ext cx="1905000" cy="4572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6324600" y="4114800"/>
                <a:ext cx="1905000" cy="457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4" name="Straight Connector 43"/>
              <p:cNvCxnSpPr/>
              <p:nvPr/>
            </p:nvCxnSpPr>
            <p:spPr>
              <a:xfrm rot="5400000">
                <a:off x="6706394" y="4800600"/>
                <a:ext cx="456406" cy="79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rot="5400000">
                <a:off x="7162800" y="4572000"/>
                <a:ext cx="914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33" name="Object 32"/>
            <p:cNvGraphicFramePr>
              <a:graphicFrameLocks noChangeAspect="1"/>
            </p:cNvGraphicFramePr>
            <p:nvPr/>
          </p:nvGraphicFramePr>
          <p:xfrm>
            <a:off x="7162800" y="4114800"/>
            <a:ext cx="304800" cy="406400"/>
          </p:xfrm>
          <a:graphic>
            <a:graphicData uri="http://schemas.openxmlformats.org/presentationml/2006/ole">
              <p:oleObj spid="_x0000_s470022" name="Equation" r:id="rId8" imgW="126720" imgH="177480" progId="Equation.3">
                <p:embed/>
              </p:oleObj>
            </a:graphicData>
          </a:graphic>
        </p:graphicFrame>
        <p:graphicFrame>
          <p:nvGraphicFramePr>
            <p:cNvPr id="34" name="Object 49"/>
            <p:cNvGraphicFramePr>
              <a:graphicFrameLocks noChangeAspect="1"/>
            </p:cNvGraphicFramePr>
            <p:nvPr/>
          </p:nvGraphicFramePr>
          <p:xfrm>
            <a:off x="6477000" y="4114800"/>
            <a:ext cx="304800" cy="406400"/>
          </p:xfrm>
          <a:graphic>
            <a:graphicData uri="http://schemas.openxmlformats.org/presentationml/2006/ole">
              <p:oleObj spid="_x0000_s470023" name="Equation" r:id="rId9" imgW="126720" imgH="177480" progId="Equation.3">
                <p:embed/>
              </p:oleObj>
            </a:graphicData>
          </a:graphic>
        </p:graphicFrame>
        <p:graphicFrame>
          <p:nvGraphicFramePr>
            <p:cNvPr id="35" name="Object 50"/>
            <p:cNvGraphicFramePr>
              <a:graphicFrameLocks noChangeAspect="1"/>
            </p:cNvGraphicFramePr>
            <p:nvPr/>
          </p:nvGraphicFramePr>
          <p:xfrm>
            <a:off x="6477000" y="3200400"/>
            <a:ext cx="304800" cy="406400"/>
          </p:xfrm>
          <a:graphic>
            <a:graphicData uri="http://schemas.openxmlformats.org/presentationml/2006/ole">
              <p:oleObj spid="_x0000_s470024" name="Equation" r:id="rId10" imgW="126720" imgH="177480" progId="Equation.3">
                <p:embed/>
              </p:oleObj>
            </a:graphicData>
          </a:graphic>
        </p:graphicFrame>
      </p:grpSp>
      <p:cxnSp>
        <p:nvCxnSpPr>
          <p:cNvPr id="16" name="Straight Connector 15"/>
          <p:cNvCxnSpPr/>
          <p:nvPr/>
        </p:nvCxnSpPr>
        <p:spPr>
          <a:xfrm>
            <a:off x="8285352" y="4485343"/>
            <a:ext cx="401320" cy="13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285352" y="5806143"/>
            <a:ext cx="401320" cy="13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285352" y="5409903"/>
            <a:ext cx="401320" cy="13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285352" y="5013663"/>
            <a:ext cx="401320" cy="13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285352" y="6598623"/>
            <a:ext cx="401320" cy="13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285352" y="6202383"/>
            <a:ext cx="401320" cy="13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8288543" y="6399852"/>
            <a:ext cx="396240" cy="1303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8288543" y="6003612"/>
            <a:ext cx="396240" cy="1303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8288543" y="5607372"/>
            <a:ext cx="396240" cy="1303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8654736" y="6180793"/>
          <a:ext cx="307975" cy="430213"/>
        </p:xfrm>
        <a:graphic>
          <a:graphicData uri="http://schemas.openxmlformats.org/presentationml/2006/ole">
            <p:oleObj spid="_x0000_s470025" name="Equation" r:id="rId11" imgW="164880" imgH="241200" progId="Equation.3">
              <p:embed/>
            </p:oleObj>
          </a:graphicData>
        </a:graphic>
      </p:graphicFrame>
      <p:graphicFrame>
        <p:nvGraphicFramePr>
          <p:cNvPr id="26" name="Object 52"/>
          <p:cNvGraphicFramePr>
            <a:graphicFrameLocks noChangeAspect="1"/>
          </p:cNvGraphicFramePr>
          <p:nvPr/>
        </p:nvGraphicFramePr>
        <p:xfrm>
          <a:off x="8654736" y="5387043"/>
          <a:ext cx="309563" cy="430213"/>
        </p:xfrm>
        <a:graphic>
          <a:graphicData uri="http://schemas.openxmlformats.org/presentationml/2006/ole">
            <p:oleObj spid="_x0000_s470026" name="Equation" r:id="rId12" imgW="164880" imgH="241200" progId="Equation.3">
              <p:embed/>
            </p:oleObj>
          </a:graphicData>
        </a:graphic>
      </p:graphicFrame>
      <p:graphicFrame>
        <p:nvGraphicFramePr>
          <p:cNvPr id="27" name="Object 53"/>
          <p:cNvGraphicFramePr>
            <a:graphicFrameLocks noChangeAspect="1"/>
          </p:cNvGraphicFramePr>
          <p:nvPr/>
        </p:nvGraphicFramePr>
        <p:xfrm>
          <a:off x="8630924" y="5783918"/>
          <a:ext cx="358775" cy="431800"/>
        </p:xfrm>
        <a:graphic>
          <a:graphicData uri="http://schemas.openxmlformats.org/presentationml/2006/ole">
            <p:oleObj spid="_x0000_s470027" name="Equation" r:id="rId13" imgW="190440" imgH="241200" progId="Equation.3">
              <p:embed/>
            </p:oleObj>
          </a:graphicData>
        </a:graphic>
      </p:graphicFrame>
      <p:graphicFrame>
        <p:nvGraphicFramePr>
          <p:cNvPr id="28" name="Object 54"/>
          <p:cNvGraphicFramePr>
            <a:graphicFrameLocks noChangeAspect="1"/>
          </p:cNvGraphicFramePr>
          <p:nvPr/>
        </p:nvGraphicFramePr>
        <p:xfrm>
          <a:off x="8632511" y="4991756"/>
          <a:ext cx="357188" cy="430212"/>
        </p:xfrm>
        <a:graphic>
          <a:graphicData uri="http://schemas.openxmlformats.org/presentationml/2006/ole">
            <p:oleObj spid="_x0000_s470028" name="Equation" r:id="rId14" imgW="190440" imgH="241200" progId="Equation.3">
              <p:embed/>
            </p:oleObj>
          </a:graphicData>
        </a:graphic>
      </p:graphicFrame>
      <p:sp>
        <p:nvSpPr>
          <p:cNvPr id="29" name="Rectangle 28"/>
          <p:cNvSpPr/>
          <p:nvPr/>
        </p:nvSpPr>
        <p:spPr>
          <a:xfrm>
            <a:off x="2771800" y="6237312"/>
            <a:ext cx="3624669" cy="32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Linearly dependent redundancy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758152" y="5816600"/>
            <a:ext cx="3812540" cy="3896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Linearly independent redundancy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059832" y="5420360"/>
            <a:ext cx="3071938" cy="3200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Linearly dependent redundancy</a:t>
            </a:r>
          </a:p>
        </p:txBody>
      </p:sp>
      <p:sp>
        <p:nvSpPr>
          <p:cNvPr id="53" name="TextBox 52"/>
          <p:cNvSpPr txBox="1"/>
          <p:nvPr/>
        </p:nvSpPr>
        <p:spPr bwMode="auto">
          <a:xfrm>
            <a:off x="107504" y="5832560"/>
            <a:ext cx="19442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kern="0" dirty="0" smtClean="0">
                <a:latin typeface="Calibri" pitchFamily="34" charset="0"/>
                <a:cs typeface="Calibri" pitchFamily="34" charset="0"/>
              </a:rPr>
              <a:t>For erasures</a:t>
            </a:r>
          </a:p>
        </p:txBody>
      </p:sp>
      <p:sp>
        <p:nvSpPr>
          <p:cNvPr id="54" name="TextBox 53"/>
          <p:cNvSpPr txBox="1"/>
          <p:nvPr/>
        </p:nvSpPr>
        <p:spPr bwMode="auto">
          <a:xfrm>
            <a:off x="124920" y="5127575"/>
            <a:ext cx="19442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kern="0" dirty="0" smtClean="0">
                <a:latin typeface="Calibri" pitchFamily="34" charset="0"/>
                <a:cs typeface="Calibri" pitchFamily="34" charset="0"/>
              </a:rPr>
              <a:t>For additions</a:t>
            </a:r>
          </a:p>
        </p:txBody>
      </p:sp>
      <p:cxnSp>
        <p:nvCxnSpPr>
          <p:cNvPr id="56" name="Straight Arrow Connector 55"/>
          <p:cNvCxnSpPr/>
          <p:nvPr/>
        </p:nvCxnSpPr>
        <p:spPr bwMode="auto">
          <a:xfrm>
            <a:off x="1907704" y="6093296"/>
            <a:ext cx="851997" cy="345628"/>
          </a:xfrm>
          <a:prstGeom prst="straightConnector1">
            <a:avLst/>
          </a:prstGeom>
          <a:noFill/>
          <a:ln w="31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0" name="Straight Arrow Connector 59"/>
          <p:cNvCxnSpPr>
            <a:stCxn id="54" idx="3"/>
          </p:cNvCxnSpPr>
          <p:nvPr/>
        </p:nvCxnSpPr>
        <p:spPr bwMode="auto">
          <a:xfrm>
            <a:off x="2069136" y="5358408"/>
            <a:ext cx="690565" cy="653010"/>
          </a:xfrm>
          <a:prstGeom prst="straightConnector1">
            <a:avLst/>
          </a:prstGeom>
          <a:noFill/>
          <a:ln w="31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3" name="Straight Arrow Connector 62"/>
          <p:cNvCxnSpPr/>
          <p:nvPr/>
        </p:nvCxnSpPr>
        <p:spPr bwMode="auto">
          <a:xfrm flipV="1">
            <a:off x="1907704" y="5615178"/>
            <a:ext cx="851997" cy="478118"/>
          </a:xfrm>
          <a:prstGeom prst="straightConnector1">
            <a:avLst/>
          </a:prstGeom>
          <a:noFill/>
          <a:ln w="31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5" name="Straight Arrow Connector 64"/>
          <p:cNvCxnSpPr/>
          <p:nvPr/>
        </p:nvCxnSpPr>
        <p:spPr bwMode="auto">
          <a:xfrm flipV="1">
            <a:off x="2069136" y="5218938"/>
            <a:ext cx="690565" cy="139470"/>
          </a:xfrm>
          <a:prstGeom prst="straightConnector1">
            <a:avLst/>
          </a:prstGeom>
          <a:noFill/>
          <a:ln w="31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Example: simple hybrid strategy on wireless butterfly network</a:t>
            </a:r>
            <a:endParaRPr lang="en-US" dirty="0"/>
          </a:p>
        </p:txBody>
      </p:sp>
      <p:grpSp>
        <p:nvGrpSpPr>
          <p:cNvPr id="3" name="Group 3"/>
          <p:cNvGrpSpPr/>
          <p:nvPr/>
        </p:nvGrpSpPr>
        <p:grpSpPr>
          <a:xfrm>
            <a:off x="467544" y="1988840"/>
            <a:ext cx="3600400" cy="3744416"/>
            <a:chOff x="914400" y="990600"/>
            <a:chExt cx="3030538" cy="3536950"/>
          </a:xfrm>
        </p:grpSpPr>
        <p:grpSp>
          <p:nvGrpSpPr>
            <p:cNvPr id="4" name="Group 73"/>
            <p:cNvGrpSpPr/>
            <p:nvPr/>
          </p:nvGrpSpPr>
          <p:grpSpPr>
            <a:xfrm>
              <a:off x="1295400" y="1371600"/>
              <a:ext cx="2133600" cy="2895600"/>
              <a:chOff x="1295400" y="1371600"/>
              <a:chExt cx="2133600" cy="2895600"/>
            </a:xfrm>
          </p:grpSpPr>
          <p:grpSp>
            <p:nvGrpSpPr>
              <p:cNvPr id="5" name="Group 46"/>
              <p:cNvGrpSpPr/>
              <p:nvPr/>
            </p:nvGrpSpPr>
            <p:grpSpPr>
              <a:xfrm rot="10800000">
                <a:off x="1448594" y="3200400"/>
                <a:ext cx="1828800" cy="914400"/>
                <a:chOff x="5943600" y="2590800"/>
                <a:chExt cx="1828800" cy="914400"/>
              </a:xfrm>
            </p:grpSpPr>
            <p:cxnSp>
              <p:nvCxnSpPr>
                <p:cNvPr id="28" name="Straight Connector 27"/>
                <p:cNvCxnSpPr/>
                <p:nvPr/>
              </p:nvCxnSpPr>
              <p:spPr>
                <a:xfrm>
                  <a:off x="5943600" y="2590800"/>
                  <a:ext cx="914400" cy="91440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 flipV="1">
                  <a:off x="6858000" y="2667000"/>
                  <a:ext cx="914400" cy="83820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" name="Group 47"/>
              <p:cNvGrpSpPr/>
              <p:nvPr/>
            </p:nvGrpSpPr>
            <p:grpSpPr>
              <a:xfrm>
                <a:off x="1448594" y="2286000"/>
                <a:ext cx="1828800" cy="914400"/>
                <a:chOff x="5943600" y="2590800"/>
                <a:chExt cx="1828800" cy="914400"/>
              </a:xfrm>
            </p:grpSpPr>
            <p:cxnSp>
              <p:nvCxnSpPr>
                <p:cNvPr id="26" name="Straight Connector 25"/>
                <p:cNvCxnSpPr/>
                <p:nvPr/>
              </p:nvCxnSpPr>
              <p:spPr>
                <a:xfrm>
                  <a:off x="5943600" y="2590800"/>
                  <a:ext cx="914400" cy="91440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 flipV="1">
                  <a:off x="6858000" y="2667000"/>
                  <a:ext cx="914400" cy="83820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" name="Oval 10"/>
              <p:cNvSpPr/>
              <p:nvPr/>
            </p:nvSpPr>
            <p:spPr>
              <a:xfrm>
                <a:off x="2210594" y="30480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572294" y="3162300"/>
                <a:ext cx="1752600" cy="1588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2401094" y="3238500"/>
                <a:ext cx="1752600" cy="1588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Block Arc 13"/>
              <p:cNvSpPr/>
              <p:nvPr/>
            </p:nvSpPr>
            <p:spPr>
              <a:xfrm rot="10800000">
                <a:off x="2133600" y="3352800"/>
                <a:ext cx="533400" cy="304800"/>
              </a:xfrm>
              <a:prstGeom prst="blockArc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Block Arc 14"/>
              <p:cNvSpPr/>
              <p:nvPr/>
            </p:nvSpPr>
            <p:spPr>
              <a:xfrm rot="10800000">
                <a:off x="2057400" y="3429000"/>
                <a:ext cx="685800" cy="381000"/>
              </a:xfrm>
              <a:prstGeom prst="blockArc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Block Arc 15"/>
              <p:cNvSpPr/>
              <p:nvPr/>
            </p:nvSpPr>
            <p:spPr>
              <a:xfrm rot="10800000">
                <a:off x="1981200" y="3581400"/>
                <a:ext cx="838200" cy="381000"/>
              </a:xfrm>
              <a:prstGeom prst="blockArc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aphicFrame>
            <p:nvGraphicFramePr>
              <p:cNvPr id="17" name="Object 16"/>
              <p:cNvGraphicFramePr>
                <a:graphicFrameLocks noChangeAspect="1"/>
              </p:cNvGraphicFramePr>
              <p:nvPr/>
            </p:nvGraphicFramePr>
            <p:xfrm>
              <a:off x="2209800" y="2514600"/>
              <a:ext cx="387350" cy="463550"/>
            </p:xfrm>
            <a:graphic>
              <a:graphicData uri="http://schemas.openxmlformats.org/presentationml/2006/ole">
                <p:oleObj spid="_x0000_s419842" name="Equation" r:id="rId4" imgW="164880" imgH="164880" progId="Equation.3">
                  <p:embed/>
                </p:oleObj>
              </a:graphicData>
            </a:graphic>
          </p:graphicFrame>
          <p:grpSp>
            <p:nvGrpSpPr>
              <p:cNvPr id="10" name="Group 63"/>
              <p:cNvGrpSpPr/>
              <p:nvPr/>
            </p:nvGrpSpPr>
            <p:grpSpPr>
              <a:xfrm rot="10800000">
                <a:off x="1447800" y="1447800"/>
                <a:ext cx="1828800" cy="914400"/>
                <a:chOff x="5943600" y="2590800"/>
                <a:chExt cx="1828800" cy="914400"/>
              </a:xfrm>
            </p:grpSpPr>
            <p:cxnSp>
              <p:nvCxnSpPr>
                <p:cNvPr id="24" name="Straight Connector 23"/>
                <p:cNvCxnSpPr/>
                <p:nvPr/>
              </p:nvCxnSpPr>
              <p:spPr>
                <a:xfrm>
                  <a:off x="5943600" y="2590800"/>
                  <a:ext cx="914400" cy="91440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 flipV="1">
                  <a:off x="6858000" y="2667000"/>
                  <a:ext cx="914400" cy="838200"/>
                </a:xfrm>
                <a:prstGeom prst="line">
                  <a:avLst/>
                </a:prstGeom>
                <a:ln w="25400">
                  <a:round/>
                  <a:headEnd type="none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" name="Oval 18"/>
              <p:cNvSpPr/>
              <p:nvPr/>
            </p:nvSpPr>
            <p:spPr>
              <a:xfrm>
                <a:off x="2209800" y="1371600"/>
                <a:ext cx="304800" cy="304800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3124200" y="3962400"/>
                <a:ext cx="304800" cy="304800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295400" y="3886200"/>
                <a:ext cx="304800" cy="304800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3124200" y="2209800"/>
                <a:ext cx="304800" cy="3048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1295400" y="2133600"/>
                <a:ext cx="304800" cy="3048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aphicFrame>
          <p:nvGraphicFramePr>
            <p:cNvPr id="6" name="Object 5"/>
            <p:cNvGraphicFramePr>
              <a:graphicFrameLocks noChangeAspect="1"/>
            </p:cNvGraphicFramePr>
            <p:nvPr/>
          </p:nvGraphicFramePr>
          <p:xfrm>
            <a:off x="1905000" y="990600"/>
            <a:ext cx="949614" cy="298450"/>
          </p:xfrm>
          <a:graphic>
            <a:graphicData uri="http://schemas.openxmlformats.org/presentationml/2006/ole">
              <p:oleObj spid="_x0000_s419843" name="Equation" r:id="rId5" imgW="444240" imgH="139680" progId="Equation.3">
                <p:embed/>
              </p:oleObj>
            </a:graphicData>
          </a:graphic>
        </p:graphicFrame>
        <p:graphicFrame>
          <p:nvGraphicFramePr>
            <p:cNvPr id="7" name="Object 6"/>
            <p:cNvGraphicFramePr>
              <a:graphicFrameLocks noChangeAspect="1"/>
            </p:cNvGraphicFramePr>
            <p:nvPr/>
          </p:nvGraphicFramePr>
          <p:xfrm>
            <a:off x="914400" y="4114800"/>
            <a:ext cx="655545" cy="412750"/>
          </p:xfrm>
          <a:graphic>
            <a:graphicData uri="http://schemas.openxmlformats.org/presentationml/2006/ole">
              <p:oleObj spid="_x0000_s419844" name="Equation" r:id="rId6" imgW="342720" imgH="215640" progId="Equation.3">
                <p:embed/>
              </p:oleObj>
            </a:graphicData>
          </a:graphic>
        </p:graphicFrame>
        <p:graphicFrame>
          <p:nvGraphicFramePr>
            <p:cNvPr id="8" name="Object 5"/>
            <p:cNvGraphicFramePr>
              <a:graphicFrameLocks noChangeAspect="1"/>
            </p:cNvGraphicFramePr>
            <p:nvPr/>
          </p:nvGraphicFramePr>
          <p:xfrm>
            <a:off x="3263900" y="4114800"/>
            <a:ext cx="681038" cy="412750"/>
          </p:xfrm>
          <a:graphic>
            <a:graphicData uri="http://schemas.openxmlformats.org/presentationml/2006/ole">
              <p:oleObj spid="_x0000_s419845" name="Equation" r:id="rId7" imgW="355320" imgH="215640" progId="Equation.3">
                <p:embed/>
              </p:oleObj>
            </a:graphicData>
          </a:graphic>
        </p:graphicFrame>
      </p:grpSp>
      <p:sp>
        <p:nvSpPr>
          <p:cNvPr id="32" name="Content Placeholder 2"/>
          <p:cNvSpPr>
            <a:spLocks noGrp="1"/>
          </p:cNvSpPr>
          <p:nvPr>
            <p:ph idx="1"/>
          </p:nvPr>
        </p:nvSpPr>
        <p:spPr>
          <a:xfrm>
            <a:off x="4211960" y="2885256"/>
            <a:ext cx="468052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Node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 smtClean="0"/>
              <a:t>  has limited computation and outgoing capacity        </a:t>
            </a:r>
          </a:p>
          <a:p>
            <a:pPr indent="-288925">
              <a:buNone/>
            </a:pPr>
            <a:r>
              <a:rPr lang="en-US" sz="2400" dirty="0" smtClean="0"/>
              <a:t>→ Carries out probabilistic signature checking/coding </a:t>
            </a:r>
          </a:p>
          <a:p>
            <a:pPr indent="-288925">
              <a:buFont typeface="Calibri" pitchFamily="34" charset="0"/>
              <a:buChar char="−"/>
            </a:pPr>
            <a:r>
              <a:rPr lang="en-US" sz="2400" dirty="0" smtClean="0"/>
              <a:t>Proportion of packets checked/coded chosen to maximize expected information rate subject to computational budget</a:t>
            </a:r>
          </a:p>
        </p:txBody>
      </p:sp>
      <p:cxnSp>
        <p:nvCxnSpPr>
          <p:cNvPr id="34" name="Straight Arrow Connector 33"/>
          <p:cNvCxnSpPr>
            <a:endCxn id="11" idx="7"/>
          </p:cNvCxnSpPr>
          <p:nvPr/>
        </p:nvCxnSpPr>
        <p:spPr bwMode="auto">
          <a:xfrm rot="10800000" flipV="1">
            <a:off x="2316558" y="3428999"/>
            <a:ext cx="1751386" cy="785175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Example: simple hybrid strategy on wireless butterfly network</a:t>
            </a:r>
            <a:endParaRPr lang="en-US" dirty="0"/>
          </a:p>
        </p:txBody>
      </p:sp>
      <p:pic>
        <p:nvPicPr>
          <p:cNvPr id="500743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35" y="2132856"/>
            <a:ext cx="8828599" cy="4467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5004048" y="5157192"/>
          <a:ext cx="3849687" cy="601662"/>
        </p:xfrm>
        <a:graphic>
          <a:graphicData uri="http://schemas.openxmlformats.org/presentationml/2006/ole">
            <p:oleObj spid="_x0000_s662534" name="Equation" r:id="rId5" imgW="267948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190500"/>
            <a:ext cx="8229600" cy="1311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dirty="0" smtClean="0">
                <a:solidFill>
                  <a:srgbClr val="000000"/>
                </a:solidFill>
                <a:latin typeface="Calibri" pitchFamily="34" charset="0"/>
              </a:rPr>
              <a:t>Outline</a:t>
            </a:r>
            <a:endParaRPr lang="en-US" sz="36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57200" y="1412776"/>
            <a:ext cx="8507288" cy="6315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0" lvl="1" indent="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solidFill>
                <a:schemeClr val="accent3">
                  <a:lumMod val="65000"/>
                </a:schemeClr>
              </a:solidFill>
              <a:latin typeface="Calibri" pitchFamily="34" charset="0"/>
            </a:endParaRPr>
          </a:p>
          <a:p>
            <a:pPr marL="0" lvl="1" indent="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latin typeface="Calibri" pitchFamily="34" charset="0"/>
            </a:endParaRP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</a:rPr>
              <a:t>Multiple-source multicast, uniform </a:t>
            </a:r>
            <a:r>
              <a:rPr lang="en-US" sz="2400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</a:rPr>
              <a:t>errors</a:t>
            </a: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solidFill>
                <a:schemeClr val="accent3">
                  <a:lumMod val="65000"/>
                </a:schemeClr>
              </a:solidFill>
              <a:latin typeface="Calibri" pitchFamily="34" charset="0"/>
            </a:endParaRP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</a:rPr>
              <a:t>Coding </a:t>
            </a:r>
            <a:r>
              <a:rPr lang="en-US" sz="2400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</a:rPr>
              <a:t>for deadlines: non-multicast nested networks</a:t>
            </a: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solidFill>
                <a:schemeClr val="accent3">
                  <a:lumMod val="65000"/>
                </a:schemeClr>
              </a:solidFill>
              <a:latin typeface="Calibri" pitchFamily="34" charset="0"/>
            </a:endParaRP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</a:rPr>
              <a:t>Combining information theoretic and cryptographic security: single-source </a:t>
            </a:r>
            <a:r>
              <a:rPr lang="en-US" sz="2400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</a:rPr>
              <a:t>multicast</a:t>
            </a:r>
            <a:endParaRPr lang="en-US" sz="2400" dirty="0" smtClean="0">
              <a:solidFill>
                <a:schemeClr val="accent3">
                  <a:lumMod val="65000"/>
                </a:schemeClr>
              </a:solidFill>
              <a:latin typeface="Calibri" pitchFamily="34" charset="0"/>
            </a:endParaRP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solidFill>
                <a:schemeClr val="accent3">
                  <a:lumMod val="65000"/>
                </a:schemeClr>
              </a:solidFill>
              <a:latin typeface="Calibri" pitchFamily="34" charset="0"/>
            </a:endParaRP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latin typeface="Calibri" pitchFamily="34" charset="0"/>
              </a:rPr>
              <a:t>Non-uniform errors: unequal link capacities</a:t>
            </a:r>
          </a:p>
          <a:p>
            <a:pPr marL="627063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000" dirty="0" smtClean="0">
                <a:latin typeface="Calibri" pitchFamily="34" charset="0"/>
              </a:rPr>
              <a:t>S. Kim, T. Ho, M. Effros and S. Avestimehr, IT Transactions 2011.</a:t>
            </a:r>
          </a:p>
          <a:p>
            <a:pPr marL="627063" lvl="1"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dirty="0" smtClean="0">
                <a:latin typeface="Calibri" pitchFamily="34" charset="0"/>
              </a:rPr>
              <a:t>T. Ho, S. Kim, Y. Yang, M. Effros and A. S. Avestimehr, ITA 2011.</a:t>
            </a:r>
            <a:r>
              <a:rPr lang="en-US" sz="2400" dirty="0" smtClean="0">
                <a:latin typeface="Calibri" pitchFamily="34" charset="0"/>
              </a:rPr>
              <a:t> </a:t>
            </a:r>
          </a:p>
          <a:p>
            <a:pPr marL="627063" lvl="1">
              <a:lnSpc>
                <a:spcPct val="9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 smtClean="0">
              <a:latin typeface="Calibri" pitchFamily="34" charset="0"/>
            </a:endParaRPr>
          </a:p>
          <a:p>
            <a:pPr marL="0" lvl="1" indent="225425"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solidFill>
                <a:schemeClr val="accent3">
                  <a:lumMod val="6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Uniform and non-uniform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3886200"/>
          </a:xfrm>
        </p:spPr>
        <p:txBody>
          <a:bodyPr/>
          <a:lstStyle/>
          <a:p>
            <a:r>
              <a:rPr lang="en-US" sz="2400" dirty="0" smtClean="0"/>
              <a:t>Uniform errors:</a:t>
            </a:r>
          </a:p>
          <a:p>
            <a:pPr lvl="1"/>
            <a:r>
              <a:rPr lang="en-US" sz="2400" dirty="0" smtClean="0"/>
              <a:t>Multicast error correction capacity = min cut –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2z</a:t>
            </a:r>
          </a:p>
          <a:p>
            <a:pPr lvl="1"/>
            <a:r>
              <a:rPr lang="en-US" sz="2400" dirty="0" smtClean="0"/>
              <a:t>Worst-case</a:t>
            </a:r>
            <a:r>
              <a:rPr lang="en-US" sz="2400" i="1" dirty="0" smtClean="0"/>
              <a:t> </a:t>
            </a:r>
            <a:r>
              <a:rPr lang="en-US" sz="2400" dirty="0" smtClean="0"/>
              <a:t>errors occur on the min cut</a:t>
            </a:r>
          </a:p>
          <a:p>
            <a:r>
              <a:rPr lang="en-US" sz="2400" dirty="0" smtClean="0"/>
              <a:t>Non-uniform errors:</a:t>
            </a:r>
          </a:p>
          <a:p>
            <a:pPr lvl="1"/>
            <a:r>
              <a:rPr lang="en-US" sz="2400" dirty="0" smtClean="0"/>
              <a:t>Model: network with unequal link capacities, adversarial errors on any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dirty="0" smtClean="0"/>
              <a:t> fixed but unknown links</a:t>
            </a:r>
          </a:p>
          <a:p>
            <a:pPr lvl="1"/>
            <a:r>
              <a:rPr lang="en-US" sz="2400" dirty="0" smtClean="0"/>
              <a:t>Not obvious what are worst-case errors</a:t>
            </a:r>
          </a:p>
          <a:p>
            <a:pPr lvl="2"/>
            <a:r>
              <a:rPr lang="en-US" sz="2400" dirty="0" smtClean="0"/>
              <a:t>Cut size versus link capacities</a:t>
            </a:r>
          </a:p>
          <a:p>
            <a:pPr lvl="2"/>
            <a:r>
              <a:rPr lang="en-US" sz="2400" dirty="0" smtClean="0"/>
              <a:t>Feedback across cuts matters</a:t>
            </a:r>
          </a:p>
          <a:p>
            <a:pPr lvl="1"/>
            <a:r>
              <a:rPr lang="en-US" sz="2400" dirty="0" smtClean="0"/>
              <a:t>Related work: Adversarial nodes (Kosut, Tong &amp; Tse 09)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381000" y="433388"/>
            <a:ext cx="8229600" cy="1189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dirty="0" smtClean="0">
                <a:solidFill>
                  <a:srgbClr val="000000"/>
                </a:solidFill>
                <a:latin typeface="Calibri" pitchFamily="34" charset="0"/>
              </a:rPr>
              <a:t>This </a:t>
            </a:r>
            <a:r>
              <a:rPr lang="en-US" sz="3600" dirty="0" smtClean="0">
                <a:solidFill>
                  <a:srgbClr val="000000"/>
                </a:solidFill>
                <a:latin typeface="Calibri" pitchFamily="34" charset="0"/>
              </a:rPr>
              <a:t>talk : theory and applications of network error </a:t>
            </a:r>
            <a:r>
              <a:rPr lang="en-US" sz="3600" dirty="0" smtClean="0">
                <a:solidFill>
                  <a:srgbClr val="000000"/>
                </a:solidFill>
                <a:latin typeface="Calibri" pitchFamily="34" charset="0"/>
              </a:rPr>
              <a:t>correction</a:t>
            </a:r>
            <a:endParaRPr lang="en-US" sz="36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33400" y="1706587"/>
            <a:ext cx="7855024" cy="453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457200" indent="-457200">
              <a:spcBef>
                <a:spcPts val="600"/>
              </a:spcBef>
              <a:buFont typeface="+mj-lt"/>
              <a:buAutoNum type="arabicPeriod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latin typeface="Calibri" pitchFamily="34" charset="0"/>
              </a:rPr>
              <a:t>Multi-source multicast network error correction</a:t>
            </a:r>
          </a:p>
          <a:p>
            <a:pPr marL="628650" lvl="1" indent="-225425">
              <a:spcBef>
                <a:spcPts val="600"/>
              </a:spcBef>
              <a:buFont typeface="Calibri" pitchFamily="34" charset="0"/>
              <a:buChar char="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Application to key pool bootstrapping</a:t>
            </a:r>
            <a:endParaRPr lang="en-US" sz="24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latin typeface="Calibri" pitchFamily="34" charset="0"/>
              </a:rPr>
              <a:t>Network </a:t>
            </a:r>
            <a:r>
              <a:rPr lang="en-US" sz="2400" dirty="0" smtClean="0">
                <a:latin typeface="Calibri" pitchFamily="34" charset="0"/>
              </a:rPr>
              <a:t>error/erasure correction as a model for analyzing reliable communication with </a:t>
            </a:r>
            <a:r>
              <a:rPr lang="en-US" sz="2400" dirty="0" smtClean="0">
                <a:latin typeface="Calibri" pitchFamily="34" charset="0"/>
              </a:rPr>
              <a:t>deadlines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Combining </a:t>
            </a: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information theoretic and cryptographic </a:t>
            </a: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security against adversarial errors for </a:t>
            </a: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computationally limited </a:t>
            </a: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nodes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Non-uniform network error correction</a:t>
            </a:r>
            <a:endParaRPr lang="en-US" sz="24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628650" lvl="1" indent="-225425">
              <a:spcBef>
                <a:spcPts val="600"/>
              </a:spcBef>
              <a:buFont typeface="Calibri" pitchFamily="34" charset="0"/>
              <a:buChar char="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285750" indent="-285750">
              <a:spcBef>
                <a:spcPts val="600"/>
              </a:spcBef>
              <a:buFont typeface="Calibri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628650" lvl="1" indent="-225425">
              <a:spcBef>
                <a:spcPts val="600"/>
              </a:spcBef>
              <a:buFont typeface="Calibri" pitchFamily="34" charset="0"/>
              <a:buChar char="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628650" lvl="1" indent="-225425">
              <a:spcBef>
                <a:spcPts val="600"/>
              </a:spcBef>
              <a:buFont typeface="Calibri" pitchFamily="34" charset="0"/>
              <a:buChar char="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8013" cy="1141412"/>
          </a:xfrm>
        </p:spPr>
        <p:txBody>
          <a:bodyPr lIns="91440" tIns="45720" rIns="91440" bIns="45720"/>
          <a:lstStyle/>
          <a:p>
            <a:pPr algn="ctr" defTabSz="914400"/>
            <a:r>
              <a:rPr lang="en-US" altLang="zh-CN" dirty="0"/>
              <a:t>Network cuts</a:t>
            </a:r>
          </a:p>
        </p:txBody>
      </p:sp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defTabSz="914400">
              <a:buClrTx/>
              <a:buSzTx/>
              <a:buFontTx/>
              <a:buNone/>
            </a:pPr>
            <a:fld id="{E4D209FA-5736-48A2-9263-421491834992}" type="slidenum">
              <a:rPr lang="en-US" altLang="ko-KR" sz="1200">
                <a:solidFill>
                  <a:srgbClr val="898989"/>
                </a:solidFill>
                <a:latin typeface="Calibri" pitchFamily="34" charset="0"/>
                <a:ea typeface="맑은 고딕"/>
                <a:cs typeface="맑은 고딕"/>
              </a:rPr>
              <a:pPr algn="r" defTabSz="914400">
                <a:buClrTx/>
                <a:buSzTx/>
                <a:buFontTx/>
                <a:buNone/>
              </a:pPr>
              <a:t>50</a:t>
            </a:fld>
            <a:endParaRPr lang="en-US" altLang="ko-KR" sz="1200">
              <a:solidFill>
                <a:srgbClr val="898989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6" name="Oval 5"/>
          <p:cNvSpPr/>
          <p:nvPr/>
        </p:nvSpPr>
        <p:spPr>
          <a:xfrm>
            <a:off x="2895600" y="1676400"/>
            <a:ext cx="533400" cy="533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chemeClr val="bg1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7" name="Oval 6"/>
          <p:cNvSpPr/>
          <p:nvPr/>
        </p:nvSpPr>
        <p:spPr>
          <a:xfrm>
            <a:off x="2971800" y="6324600"/>
            <a:ext cx="381000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 rot="10800000" flipV="1">
            <a:off x="2057400" y="1943100"/>
            <a:ext cx="838200" cy="80010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6" idx="3"/>
          </p:cNvCxnSpPr>
          <p:nvPr/>
        </p:nvCxnSpPr>
        <p:spPr>
          <a:xfrm rot="5400000">
            <a:off x="2552700" y="2246313"/>
            <a:ext cx="534987" cy="306388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25" idx="1"/>
          </p:cNvCxnSpPr>
          <p:nvPr/>
        </p:nvCxnSpPr>
        <p:spPr>
          <a:xfrm>
            <a:off x="3733800" y="4800600"/>
            <a:ext cx="1066800" cy="15240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6200000" flipH="1">
            <a:off x="3238500" y="2247900"/>
            <a:ext cx="533400" cy="30480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724400" y="3276600"/>
            <a:ext cx="762000" cy="72390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urved Connector 12"/>
          <p:cNvCxnSpPr/>
          <p:nvPr/>
        </p:nvCxnSpPr>
        <p:spPr>
          <a:xfrm>
            <a:off x="-381000" y="3962400"/>
            <a:ext cx="1371600" cy="838200"/>
          </a:xfrm>
          <a:prstGeom prst="curvedConnector3">
            <a:avLst>
              <a:gd name="adj1" fmla="val 50000"/>
            </a:avLst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urved Connector 13"/>
          <p:cNvCxnSpPr/>
          <p:nvPr/>
        </p:nvCxnSpPr>
        <p:spPr>
          <a:xfrm flipV="1">
            <a:off x="990600" y="4343400"/>
            <a:ext cx="1600200" cy="457200"/>
          </a:xfrm>
          <a:prstGeom prst="curvedConnector3">
            <a:avLst>
              <a:gd name="adj1" fmla="val 50000"/>
            </a:avLst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/>
          <p:cNvCxnSpPr/>
          <p:nvPr/>
        </p:nvCxnSpPr>
        <p:spPr>
          <a:xfrm>
            <a:off x="2590800" y="4343400"/>
            <a:ext cx="2209800" cy="152400"/>
          </a:xfrm>
          <a:prstGeom prst="curvedConnector3">
            <a:avLst>
              <a:gd name="adj1" fmla="val 50000"/>
            </a:avLst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/>
          <p:cNvCxnSpPr/>
          <p:nvPr/>
        </p:nvCxnSpPr>
        <p:spPr>
          <a:xfrm>
            <a:off x="4800600" y="4495800"/>
            <a:ext cx="914400" cy="457200"/>
          </a:xfrm>
          <a:prstGeom prst="curvedConnector3">
            <a:avLst>
              <a:gd name="adj1" fmla="val 50000"/>
            </a:avLst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urved Connector 16"/>
          <p:cNvCxnSpPr/>
          <p:nvPr/>
        </p:nvCxnSpPr>
        <p:spPr>
          <a:xfrm flipV="1">
            <a:off x="5715000" y="3810000"/>
            <a:ext cx="1295400" cy="1143000"/>
          </a:xfrm>
          <a:prstGeom prst="curvedConnector3">
            <a:avLst>
              <a:gd name="adj1" fmla="val 50000"/>
            </a:avLst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1524000" y="3733800"/>
            <a:ext cx="38100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209800" y="4648200"/>
            <a:ext cx="38100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895600" y="3733800"/>
            <a:ext cx="38100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352800" y="4648200"/>
            <a:ext cx="38100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114800" y="3810000"/>
            <a:ext cx="38100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81000" y="4876800"/>
            <a:ext cx="38100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5334000" y="3962400"/>
            <a:ext cx="38100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800600" y="4800600"/>
            <a:ext cx="38100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276600" y="3886200"/>
            <a:ext cx="1714500" cy="9144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50" name="TextBox 112"/>
          <p:cNvSpPr txBox="1">
            <a:spLocks noChangeArrowheads="1"/>
          </p:cNvSpPr>
          <p:nvPr/>
        </p:nvSpPr>
        <p:spPr bwMode="auto">
          <a:xfrm>
            <a:off x="2971800" y="173355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altLang="ko-KR" sz="2000">
                <a:solidFill>
                  <a:schemeClr val="tx1"/>
                </a:solidFill>
                <a:latin typeface="Calibri" pitchFamily="34" charset="0"/>
                <a:ea typeface="맑은 고딕"/>
                <a:cs typeface="맑은 고딕"/>
              </a:rPr>
              <a:t>S</a:t>
            </a:r>
          </a:p>
        </p:txBody>
      </p:sp>
      <p:sp>
        <p:nvSpPr>
          <p:cNvPr id="52251" name="TextBox 113"/>
          <p:cNvSpPr txBox="1">
            <a:spLocks noChangeArrowheads="1"/>
          </p:cNvSpPr>
          <p:nvPr/>
        </p:nvSpPr>
        <p:spPr bwMode="auto">
          <a:xfrm>
            <a:off x="2971800" y="630555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altLang="ko-KR" sz="2000">
                <a:solidFill>
                  <a:schemeClr val="tx1"/>
                </a:solidFill>
                <a:latin typeface="Calibri" pitchFamily="34" charset="0"/>
                <a:ea typeface="맑은 고딕"/>
                <a:cs typeface="맑은 고딕"/>
              </a:rPr>
              <a:t>U</a:t>
            </a:r>
          </a:p>
        </p:txBody>
      </p:sp>
      <p:cxnSp>
        <p:nvCxnSpPr>
          <p:cNvPr id="30" name="Straight Arrow Connector 29"/>
          <p:cNvCxnSpPr>
            <a:endCxn id="52251" idx="0"/>
          </p:cNvCxnSpPr>
          <p:nvPr/>
        </p:nvCxnSpPr>
        <p:spPr>
          <a:xfrm rot="5400000">
            <a:off x="3019425" y="6048375"/>
            <a:ext cx="361950" cy="15240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7" idx="6"/>
          </p:cNvCxnSpPr>
          <p:nvPr/>
        </p:nvCxnSpPr>
        <p:spPr>
          <a:xfrm rot="5400000">
            <a:off x="3295650" y="5924550"/>
            <a:ext cx="647700" cy="53340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loud Callout 31"/>
          <p:cNvSpPr/>
          <p:nvPr/>
        </p:nvSpPr>
        <p:spPr>
          <a:xfrm>
            <a:off x="914400" y="2667000"/>
            <a:ext cx="4191000" cy="838200"/>
          </a:xfrm>
          <a:prstGeom prst="cloud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33" name="Cloud Callout 32"/>
          <p:cNvSpPr/>
          <p:nvPr/>
        </p:nvSpPr>
        <p:spPr>
          <a:xfrm>
            <a:off x="1066800" y="5105400"/>
            <a:ext cx="4191000" cy="838200"/>
          </a:xfrm>
          <a:prstGeom prst="cloud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cxnSp>
        <p:nvCxnSpPr>
          <p:cNvPr id="34" name="Straight Arrow Connector 33"/>
          <p:cNvCxnSpPr>
            <a:endCxn id="18" idx="0"/>
          </p:cNvCxnSpPr>
          <p:nvPr/>
        </p:nvCxnSpPr>
        <p:spPr>
          <a:xfrm rot="16200000" flipH="1">
            <a:off x="1543050" y="3562350"/>
            <a:ext cx="304800" cy="3810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32" idx="1"/>
            <a:endCxn id="22" idx="0"/>
          </p:cNvCxnSpPr>
          <p:nvPr/>
        </p:nvCxnSpPr>
        <p:spPr>
          <a:xfrm rot="16200000" flipH="1">
            <a:off x="3504406" y="3009107"/>
            <a:ext cx="306387" cy="129540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endCxn id="20" idx="0"/>
          </p:cNvCxnSpPr>
          <p:nvPr/>
        </p:nvCxnSpPr>
        <p:spPr>
          <a:xfrm rot="10800000" flipV="1">
            <a:off x="3086100" y="3352800"/>
            <a:ext cx="1333500" cy="38100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220913" y="5919788"/>
            <a:ext cx="3810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081213" y="3481388"/>
            <a:ext cx="38100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chemeClr val="bg1">
                  <a:lumMod val="50000"/>
                </a:schemeClr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cxnSp>
        <p:nvCxnSpPr>
          <p:cNvPr id="39" name="Straight Arrow Connector 38"/>
          <p:cNvCxnSpPr>
            <a:stCxn id="23" idx="3"/>
          </p:cNvCxnSpPr>
          <p:nvPr/>
        </p:nvCxnSpPr>
        <p:spPr>
          <a:xfrm>
            <a:off x="762000" y="5029200"/>
            <a:ext cx="609600" cy="38100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1" idx="1"/>
          </p:cNvCxnSpPr>
          <p:nvPr/>
        </p:nvCxnSpPr>
        <p:spPr>
          <a:xfrm rot="10800000" flipV="1">
            <a:off x="2590800" y="4800600"/>
            <a:ext cx="762000" cy="30480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9" idx="2"/>
          </p:cNvCxnSpPr>
          <p:nvPr/>
        </p:nvCxnSpPr>
        <p:spPr>
          <a:xfrm rot="16200000" flipH="1">
            <a:off x="2876550" y="4476750"/>
            <a:ext cx="152400" cy="110490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25" idx="1"/>
          </p:cNvCxnSpPr>
          <p:nvPr/>
        </p:nvCxnSpPr>
        <p:spPr>
          <a:xfrm rot="10800000" flipV="1">
            <a:off x="4114800" y="4953000"/>
            <a:ext cx="685800" cy="15240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5400000">
            <a:off x="723900" y="4076700"/>
            <a:ext cx="838200" cy="76200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1905000" y="4038600"/>
            <a:ext cx="1447800" cy="60960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0800000" flipV="1">
            <a:off x="2400300" y="3886200"/>
            <a:ext cx="495300" cy="76200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3276600" y="3886200"/>
            <a:ext cx="1714500" cy="91440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0800000" flipV="1">
            <a:off x="4991100" y="4114800"/>
            <a:ext cx="342900" cy="68580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4495800" y="3962400"/>
            <a:ext cx="495300" cy="83820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5715000" y="4114800"/>
            <a:ext cx="533400" cy="76200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>
            <a:off x="1676400" y="4038600"/>
            <a:ext cx="495300" cy="76200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5400000" flipH="1" flipV="1">
            <a:off x="3619500" y="4000500"/>
            <a:ext cx="533400" cy="76200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5400000" flipH="1" flipV="1">
            <a:off x="4171950" y="3486150"/>
            <a:ext cx="533400" cy="179070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10800000">
            <a:off x="4305300" y="4114800"/>
            <a:ext cx="1943100" cy="91440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5400000">
            <a:off x="723900" y="4076700"/>
            <a:ext cx="838200" cy="762000"/>
          </a:xfrm>
          <a:prstGeom prst="straightConnector1">
            <a:avLst/>
          </a:prstGeom>
          <a:ln w="2222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0800000">
            <a:off x="1676400" y="4038600"/>
            <a:ext cx="495300" cy="7620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1905000" y="4038600"/>
            <a:ext cx="1447800" cy="6096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rot="10800000" flipV="1">
            <a:off x="2400300" y="3886200"/>
            <a:ext cx="495300" cy="7620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3276600" y="3886200"/>
            <a:ext cx="1714500" cy="9144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4495800" y="3962400"/>
            <a:ext cx="495300" cy="8382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rot="10800000" flipV="1">
            <a:off x="4991100" y="4114800"/>
            <a:ext cx="342900" cy="6858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5715000" y="4114800"/>
            <a:ext cx="533400" cy="7620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rot="5400000" flipH="1" flipV="1">
            <a:off x="3619500" y="4000500"/>
            <a:ext cx="533400" cy="7620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5400000" flipH="1" flipV="1">
            <a:off x="4171950" y="3486150"/>
            <a:ext cx="533400" cy="17907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10800000">
            <a:off x="4305300" y="4114800"/>
            <a:ext cx="1943100" cy="9144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rot="10800000" flipV="1">
            <a:off x="5254625" y="5181600"/>
            <a:ext cx="1146175" cy="34290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2057400" y="5867400"/>
            <a:ext cx="914400" cy="638175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3429000" y="1943100"/>
            <a:ext cx="762000" cy="72390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1905000" y="3886200"/>
            <a:ext cx="990600" cy="1588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5334000" y="2286000"/>
            <a:ext cx="35052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5425" indent="-225425" defTabSz="914400">
              <a:buClrTx/>
              <a:buSzTx/>
              <a:buFont typeface="Arial" pitchFamily="34" charset="0"/>
              <a:buChar char="•"/>
            </a:pPr>
            <a:r>
              <a:rPr lang="en-US" altLang="zh-CN" sz="2200" dirty="0">
                <a:solidFill>
                  <a:schemeClr val="tx1"/>
                </a:solidFill>
                <a:latin typeface="Calibri" pitchFamily="34" charset="0"/>
              </a:rPr>
              <a:t>Both </a:t>
            </a:r>
            <a:r>
              <a:rPr lang="en-US" altLang="zh-CN" sz="2200" dirty="0">
                <a:solidFill>
                  <a:srgbClr val="0070C0"/>
                </a:solidFill>
                <a:latin typeface="Calibri" pitchFamily="34" charset="0"/>
              </a:rPr>
              <a:t>forward</a:t>
            </a:r>
            <a:r>
              <a:rPr lang="en-US" altLang="zh-CN" sz="2200" dirty="0">
                <a:solidFill>
                  <a:schemeClr val="tx1"/>
                </a:solidFill>
                <a:latin typeface="Calibri" pitchFamily="34" charset="0"/>
              </a:rPr>
              <a:t> and </a:t>
            </a:r>
            <a:r>
              <a:rPr lang="en-US" altLang="zh-CN" sz="2200" dirty="0">
                <a:solidFill>
                  <a:srgbClr val="FF0000"/>
                </a:solidFill>
                <a:latin typeface="Calibri" pitchFamily="34" charset="0"/>
              </a:rPr>
              <a:t>feedback </a:t>
            </a:r>
            <a:r>
              <a:rPr lang="en-US" altLang="zh-CN" sz="2200" dirty="0">
                <a:solidFill>
                  <a:schemeClr val="tx1"/>
                </a:solidFill>
                <a:latin typeface="Calibri" pitchFamily="34" charset="0"/>
              </a:rPr>
              <a:t>links matter in the unequal link capacity case</a:t>
            </a:r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5334000" y="1219200"/>
            <a:ext cx="35052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5425" indent="-225425" defTabSz="914400">
              <a:buClrTx/>
              <a:buSzTx/>
              <a:buFont typeface="Arial" pitchFamily="34" charset="0"/>
              <a:buChar char="•"/>
            </a:pPr>
            <a:r>
              <a:rPr lang="en-US" altLang="zh-CN" sz="2200" dirty="0">
                <a:solidFill>
                  <a:schemeClr val="tx1"/>
                </a:solidFill>
                <a:latin typeface="Calibri" pitchFamily="34" charset="0"/>
              </a:rPr>
              <a:t>Only </a:t>
            </a:r>
            <a:r>
              <a:rPr lang="en-US" altLang="zh-CN" sz="2200" dirty="0">
                <a:solidFill>
                  <a:srgbClr val="0070C0"/>
                </a:solidFill>
                <a:latin typeface="Calibri" pitchFamily="34" charset="0"/>
              </a:rPr>
              <a:t>forward</a:t>
            </a:r>
            <a:r>
              <a:rPr lang="en-US" altLang="zh-CN" sz="2200" dirty="0">
                <a:solidFill>
                  <a:schemeClr val="tx1"/>
                </a:solidFill>
                <a:latin typeface="Calibri" pitchFamily="34" charset="0"/>
              </a:rPr>
              <a:t> link capacities matter in the equal link capacity case</a:t>
            </a: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6477000" y="3306763"/>
            <a:ext cx="2667000" cy="178510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5425" indent="-225425" defTabSz="914400">
              <a:buClrTx/>
              <a:buSzTx/>
              <a:buFont typeface="Arial" pitchFamily="34" charset="0"/>
              <a:buChar char="•"/>
            </a:pPr>
            <a:r>
              <a:rPr lang="en-US" altLang="zh-CN" sz="2200" dirty="0">
                <a:solidFill>
                  <a:schemeClr val="tx1"/>
                </a:solidFill>
                <a:latin typeface="Calibri" pitchFamily="34" charset="0"/>
              </a:rPr>
              <a:t>Feedback can provide information about </a:t>
            </a:r>
            <a:r>
              <a:rPr lang="en-US" altLang="zh-CN" sz="2200" dirty="0" smtClean="0">
                <a:solidFill>
                  <a:schemeClr val="tx1"/>
                </a:solidFill>
                <a:latin typeface="Calibri" pitchFamily="34" charset="0"/>
              </a:rPr>
              <a:t>errors </a:t>
            </a:r>
            <a:r>
              <a:rPr lang="en-US" altLang="zh-CN" sz="2200" dirty="0">
                <a:solidFill>
                  <a:schemeClr val="tx1"/>
                </a:solidFill>
                <a:latin typeface="Calibri" pitchFamily="34" charset="0"/>
              </a:rPr>
              <a:t>on upstream links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248400" y="4876800"/>
            <a:ext cx="38100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1" grpId="0"/>
      <p:bldP spid="72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8013" cy="1141412"/>
          </a:xfrm>
        </p:spPr>
        <p:txBody>
          <a:bodyPr lIns="91440" tIns="45720" rIns="91440" bIns="45720">
            <a:normAutofit fontScale="90000"/>
          </a:bodyPr>
          <a:lstStyle/>
          <a:p>
            <a:pPr algn="ctr" defTabSz="914400"/>
            <a:r>
              <a:rPr lang="en-US" altLang="zh-CN" sz="4000" dirty="0"/>
              <a:t>Two-node cut set bounding </a:t>
            </a:r>
            <a:br>
              <a:rPr lang="en-US" altLang="zh-CN" sz="4000" dirty="0"/>
            </a:br>
            <a:r>
              <a:rPr lang="en-US" altLang="zh-CN" sz="4000" dirty="0"/>
              <a:t>approach</a:t>
            </a:r>
          </a:p>
        </p:txBody>
      </p:sp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defTabSz="914400">
              <a:buClrTx/>
              <a:buSzTx/>
              <a:buFontTx/>
              <a:buNone/>
            </a:pPr>
            <a:fld id="{4110D004-3C4D-4B7B-BC34-D76C66CACFFC}" type="slidenum">
              <a:rPr lang="en-US" altLang="ko-KR" sz="1200">
                <a:solidFill>
                  <a:srgbClr val="898989"/>
                </a:solidFill>
                <a:latin typeface="Calibri" pitchFamily="34" charset="0"/>
                <a:ea typeface="맑은 고딕"/>
                <a:cs typeface="맑은 고딕"/>
              </a:rPr>
              <a:pPr algn="r" defTabSz="914400">
                <a:buClrTx/>
                <a:buSzTx/>
                <a:buFontTx/>
                <a:buNone/>
              </a:pPr>
              <a:t>51</a:t>
            </a:fld>
            <a:endParaRPr lang="en-US" altLang="ko-KR" sz="1200">
              <a:solidFill>
                <a:srgbClr val="898989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70" name="Right Arrow 69"/>
          <p:cNvSpPr/>
          <p:nvPr/>
        </p:nvSpPr>
        <p:spPr>
          <a:xfrm>
            <a:off x="4495800" y="3087688"/>
            <a:ext cx="1143000" cy="457200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pic>
        <p:nvPicPr>
          <p:cNvPr id="7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1582738"/>
            <a:ext cx="2809875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" name="TextBox 7"/>
          <p:cNvSpPr txBox="1">
            <a:spLocks noChangeArrowheads="1"/>
          </p:cNvSpPr>
          <p:nvPr/>
        </p:nvSpPr>
        <p:spPr bwMode="auto">
          <a:xfrm>
            <a:off x="5181600" y="5145088"/>
            <a:ext cx="39624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altLang="ko-KR" sz="2200" dirty="0">
                <a:solidFill>
                  <a:schemeClr val="tx1"/>
                </a:solidFill>
                <a:latin typeface="Calibri" pitchFamily="34" charset="0"/>
                <a:ea typeface="맑은 고딕"/>
                <a:cs typeface="맑은 고딕"/>
              </a:rPr>
              <a:t>Two-node network with </a:t>
            </a:r>
            <a:r>
              <a:rPr lang="en-US" altLang="ko-KR" sz="2200" i="1" dirty="0">
                <a:solidFill>
                  <a:schemeClr val="tx1"/>
                </a:solidFill>
                <a:latin typeface="Times New Roman" pitchFamily="18" charset="0"/>
                <a:ea typeface="맑은 고딕"/>
                <a:cs typeface="Times New Roman" pitchFamily="18" charset="0"/>
              </a:rPr>
              <a:t>n</a:t>
            </a:r>
            <a:r>
              <a:rPr lang="en-US" altLang="ko-KR" sz="2200" dirty="0">
                <a:solidFill>
                  <a:schemeClr val="tx1"/>
                </a:solidFill>
                <a:latin typeface="Calibri" pitchFamily="34" charset="0"/>
                <a:ea typeface="맑은 고딕"/>
                <a:cs typeface="맑은 고딕"/>
              </a:rPr>
              <a:t> forward  links and </a:t>
            </a:r>
            <a:r>
              <a:rPr lang="en-US" altLang="ko-KR" sz="2200" i="1" dirty="0">
                <a:solidFill>
                  <a:schemeClr val="tx1"/>
                </a:solidFill>
                <a:latin typeface="Times New Roman" pitchFamily="18" charset="0"/>
                <a:ea typeface="맑은 고딕"/>
                <a:cs typeface="맑은 고딕"/>
              </a:rPr>
              <a:t>m</a:t>
            </a:r>
            <a:r>
              <a:rPr lang="en-US" altLang="ko-KR" sz="2200" dirty="0">
                <a:solidFill>
                  <a:schemeClr val="tx1"/>
                </a:solidFill>
                <a:latin typeface="Calibri" pitchFamily="34" charset="0"/>
                <a:ea typeface="맑은 고딕"/>
                <a:cs typeface="맑은 고딕"/>
              </a:rPr>
              <a:t> feedback </a:t>
            </a:r>
            <a:r>
              <a:rPr lang="en-US" altLang="ko-KR" sz="2200" dirty="0" smtClean="0">
                <a:solidFill>
                  <a:schemeClr val="tx1"/>
                </a:solidFill>
                <a:latin typeface="Calibri" pitchFamily="34" charset="0"/>
                <a:ea typeface="맑은 고딕"/>
                <a:cs typeface="맑은 고딕"/>
              </a:rPr>
              <a:t>links</a:t>
            </a:r>
            <a:endParaRPr lang="en-US" altLang="ko-KR" sz="2200" dirty="0">
              <a:solidFill>
                <a:schemeClr val="tx1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 rot="5400000">
            <a:off x="6172994" y="3164681"/>
            <a:ext cx="152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rot="5400000">
            <a:off x="6553994" y="3163094"/>
            <a:ext cx="152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rot="-5400000">
            <a:off x="7601744" y="3315494"/>
            <a:ext cx="152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rot="-5400000">
            <a:off x="7985919" y="3315494"/>
            <a:ext cx="152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69"/>
          <p:cNvGrpSpPr/>
          <p:nvPr/>
        </p:nvGrpSpPr>
        <p:grpSpPr>
          <a:xfrm>
            <a:off x="-304800" y="1676400"/>
            <a:ext cx="5562600" cy="4800600"/>
            <a:chOff x="-381000" y="1676400"/>
            <a:chExt cx="7391400" cy="5029200"/>
          </a:xfrm>
        </p:grpSpPr>
        <p:sp>
          <p:nvSpPr>
            <p:cNvPr id="207" name="Oval 206"/>
            <p:cNvSpPr/>
            <p:nvPr/>
          </p:nvSpPr>
          <p:spPr>
            <a:xfrm>
              <a:off x="2895600" y="1676400"/>
              <a:ext cx="533400" cy="533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buClrTx/>
                <a:buSzTx/>
                <a:buFontTx/>
                <a:buNone/>
              </a:pPr>
              <a:endParaRPr lang="en-US" altLang="ko-KR">
                <a:solidFill>
                  <a:schemeClr val="bg1"/>
                </a:solidFill>
                <a:latin typeface="Calibri" pitchFamily="34" charset="0"/>
                <a:ea typeface="맑은 고딕"/>
                <a:cs typeface="맑은 고딕"/>
              </a:endParaRPr>
            </a:p>
          </p:txBody>
        </p:sp>
        <p:sp>
          <p:nvSpPr>
            <p:cNvPr id="208" name="Oval 207"/>
            <p:cNvSpPr/>
            <p:nvPr/>
          </p:nvSpPr>
          <p:spPr>
            <a:xfrm>
              <a:off x="2971800" y="632460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buClrTx/>
                <a:buSzTx/>
                <a:buFontTx/>
                <a:buNone/>
              </a:pPr>
              <a:endParaRPr lang="en-US" altLang="ko-KR">
                <a:solidFill>
                  <a:srgbClr val="FFFFFF"/>
                </a:solidFill>
                <a:latin typeface="Calibri" pitchFamily="34" charset="0"/>
                <a:ea typeface="맑은 고딕"/>
                <a:cs typeface="맑은 고딕"/>
              </a:endParaRPr>
            </a:p>
          </p:txBody>
        </p:sp>
        <p:cxnSp>
          <p:nvCxnSpPr>
            <p:cNvPr id="209" name="Straight Arrow Connector 208"/>
            <p:cNvCxnSpPr>
              <a:stCxn id="207" idx="2"/>
            </p:cNvCxnSpPr>
            <p:nvPr/>
          </p:nvCxnSpPr>
          <p:spPr>
            <a:xfrm rot="10800000" flipV="1">
              <a:off x="2057400" y="1943100"/>
              <a:ext cx="838200" cy="80010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Arrow Connector 209"/>
            <p:cNvCxnSpPr>
              <a:stCxn id="207" idx="3"/>
            </p:cNvCxnSpPr>
            <p:nvPr/>
          </p:nvCxnSpPr>
          <p:spPr>
            <a:xfrm rot="5400000">
              <a:off x="2552700" y="2246313"/>
              <a:ext cx="534987" cy="306388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Arrow Connector 210"/>
            <p:cNvCxnSpPr>
              <a:endCxn id="226" idx="1"/>
            </p:cNvCxnSpPr>
            <p:nvPr/>
          </p:nvCxnSpPr>
          <p:spPr>
            <a:xfrm>
              <a:off x="3733800" y="4800600"/>
              <a:ext cx="1066800" cy="15240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Arrow Connector 211"/>
            <p:cNvCxnSpPr/>
            <p:nvPr/>
          </p:nvCxnSpPr>
          <p:spPr>
            <a:xfrm rot="16200000" flipH="1">
              <a:off x="3238500" y="2247900"/>
              <a:ext cx="533400" cy="30480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Arrow Connector 212"/>
            <p:cNvCxnSpPr/>
            <p:nvPr/>
          </p:nvCxnSpPr>
          <p:spPr>
            <a:xfrm>
              <a:off x="4724400" y="3276600"/>
              <a:ext cx="762000" cy="72390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Curved Connector 213"/>
            <p:cNvCxnSpPr/>
            <p:nvPr/>
          </p:nvCxnSpPr>
          <p:spPr>
            <a:xfrm>
              <a:off x="-381000" y="3962400"/>
              <a:ext cx="1371600" cy="838200"/>
            </a:xfrm>
            <a:prstGeom prst="curvedConnector3">
              <a:avLst>
                <a:gd name="adj1" fmla="val 50000"/>
              </a:avLst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Curved Connector 214"/>
            <p:cNvCxnSpPr/>
            <p:nvPr/>
          </p:nvCxnSpPr>
          <p:spPr>
            <a:xfrm flipV="1">
              <a:off x="990600" y="4343400"/>
              <a:ext cx="1600200" cy="457200"/>
            </a:xfrm>
            <a:prstGeom prst="curvedConnector3">
              <a:avLst>
                <a:gd name="adj1" fmla="val 50000"/>
              </a:avLst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Curved Connector 215"/>
            <p:cNvCxnSpPr/>
            <p:nvPr/>
          </p:nvCxnSpPr>
          <p:spPr>
            <a:xfrm>
              <a:off x="2590800" y="4343400"/>
              <a:ext cx="2209800" cy="152400"/>
            </a:xfrm>
            <a:prstGeom prst="curvedConnector3">
              <a:avLst>
                <a:gd name="adj1" fmla="val 50000"/>
              </a:avLst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Curved Connector 216"/>
            <p:cNvCxnSpPr/>
            <p:nvPr/>
          </p:nvCxnSpPr>
          <p:spPr>
            <a:xfrm>
              <a:off x="4800600" y="4495800"/>
              <a:ext cx="914400" cy="457200"/>
            </a:xfrm>
            <a:prstGeom prst="curvedConnector3">
              <a:avLst>
                <a:gd name="adj1" fmla="val 50000"/>
              </a:avLst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Curved Connector 217"/>
            <p:cNvCxnSpPr/>
            <p:nvPr/>
          </p:nvCxnSpPr>
          <p:spPr>
            <a:xfrm flipV="1">
              <a:off x="5715000" y="3810000"/>
              <a:ext cx="1295400" cy="1143000"/>
            </a:xfrm>
            <a:prstGeom prst="curvedConnector3">
              <a:avLst>
                <a:gd name="adj1" fmla="val 50000"/>
              </a:avLst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9" name="Rounded Rectangle 218"/>
            <p:cNvSpPr/>
            <p:nvPr/>
          </p:nvSpPr>
          <p:spPr>
            <a:xfrm>
              <a:off x="1524000" y="3733800"/>
              <a:ext cx="381000" cy="3048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buClrTx/>
                <a:buSzTx/>
                <a:buFontTx/>
                <a:buNone/>
              </a:pPr>
              <a:endParaRPr lang="en-US" altLang="ko-KR">
                <a:solidFill>
                  <a:srgbClr val="FFFFFF"/>
                </a:solidFill>
                <a:latin typeface="Calibri" pitchFamily="34" charset="0"/>
                <a:ea typeface="맑은 고딕"/>
                <a:cs typeface="맑은 고딕"/>
              </a:endParaRPr>
            </a:p>
          </p:txBody>
        </p:sp>
        <p:sp>
          <p:nvSpPr>
            <p:cNvPr id="220" name="Rounded Rectangle 219"/>
            <p:cNvSpPr/>
            <p:nvPr/>
          </p:nvSpPr>
          <p:spPr>
            <a:xfrm>
              <a:off x="2209800" y="4648200"/>
              <a:ext cx="381000" cy="3048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buClrTx/>
                <a:buSzTx/>
                <a:buFontTx/>
                <a:buNone/>
              </a:pPr>
              <a:endParaRPr lang="en-US" altLang="ko-KR">
                <a:solidFill>
                  <a:srgbClr val="FFFFFF"/>
                </a:solidFill>
                <a:latin typeface="Calibri" pitchFamily="34" charset="0"/>
                <a:ea typeface="맑은 고딕"/>
                <a:cs typeface="맑은 고딕"/>
              </a:endParaRPr>
            </a:p>
          </p:txBody>
        </p:sp>
        <p:sp>
          <p:nvSpPr>
            <p:cNvPr id="221" name="Rounded Rectangle 220"/>
            <p:cNvSpPr/>
            <p:nvPr/>
          </p:nvSpPr>
          <p:spPr>
            <a:xfrm>
              <a:off x="2895600" y="3733800"/>
              <a:ext cx="381000" cy="3048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buClrTx/>
                <a:buSzTx/>
                <a:buFontTx/>
                <a:buNone/>
              </a:pPr>
              <a:endParaRPr lang="en-US" altLang="ko-KR">
                <a:solidFill>
                  <a:srgbClr val="FFFFFF"/>
                </a:solidFill>
                <a:latin typeface="Calibri" pitchFamily="34" charset="0"/>
                <a:ea typeface="맑은 고딕"/>
                <a:cs typeface="맑은 고딕"/>
              </a:endParaRPr>
            </a:p>
          </p:txBody>
        </p:sp>
        <p:sp>
          <p:nvSpPr>
            <p:cNvPr id="222" name="Rounded Rectangle 221"/>
            <p:cNvSpPr/>
            <p:nvPr/>
          </p:nvSpPr>
          <p:spPr>
            <a:xfrm>
              <a:off x="3352800" y="4648200"/>
              <a:ext cx="381000" cy="3048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buClrTx/>
                <a:buSzTx/>
                <a:buFontTx/>
                <a:buNone/>
              </a:pPr>
              <a:endParaRPr lang="en-US" altLang="ko-KR">
                <a:solidFill>
                  <a:srgbClr val="FFFFFF"/>
                </a:solidFill>
                <a:latin typeface="Calibri" pitchFamily="34" charset="0"/>
                <a:ea typeface="맑은 고딕"/>
                <a:cs typeface="맑은 고딕"/>
              </a:endParaRPr>
            </a:p>
          </p:txBody>
        </p:sp>
        <p:sp>
          <p:nvSpPr>
            <p:cNvPr id="223" name="Rounded Rectangle 222"/>
            <p:cNvSpPr/>
            <p:nvPr/>
          </p:nvSpPr>
          <p:spPr>
            <a:xfrm>
              <a:off x="4114800" y="3810000"/>
              <a:ext cx="381000" cy="3048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buClrTx/>
                <a:buSzTx/>
                <a:buFontTx/>
                <a:buNone/>
              </a:pPr>
              <a:endParaRPr lang="en-US" altLang="ko-KR">
                <a:solidFill>
                  <a:srgbClr val="FFFFFF"/>
                </a:solidFill>
                <a:latin typeface="Calibri" pitchFamily="34" charset="0"/>
                <a:ea typeface="맑은 고딕"/>
                <a:cs typeface="맑은 고딕"/>
              </a:endParaRPr>
            </a:p>
          </p:txBody>
        </p:sp>
        <p:sp>
          <p:nvSpPr>
            <p:cNvPr id="224" name="Rounded Rectangle 223"/>
            <p:cNvSpPr/>
            <p:nvPr/>
          </p:nvSpPr>
          <p:spPr>
            <a:xfrm>
              <a:off x="381000" y="4876800"/>
              <a:ext cx="381000" cy="3048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buClrTx/>
                <a:buSzTx/>
                <a:buFontTx/>
                <a:buNone/>
              </a:pPr>
              <a:endParaRPr lang="en-US" altLang="ko-KR">
                <a:solidFill>
                  <a:srgbClr val="FFFFFF"/>
                </a:solidFill>
                <a:latin typeface="Calibri" pitchFamily="34" charset="0"/>
                <a:ea typeface="맑은 고딕"/>
                <a:cs typeface="맑은 고딕"/>
              </a:endParaRPr>
            </a:p>
          </p:txBody>
        </p:sp>
        <p:sp>
          <p:nvSpPr>
            <p:cNvPr id="225" name="Rounded Rectangle 224"/>
            <p:cNvSpPr/>
            <p:nvPr/>
          </p:nvSpPr>
          <p:spPr>
            <a:xfrm>
              <a:off x="5334000" y="3962400"/>
              <a:ext cx="381000" cy="3048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buClrTx/>
                <a:buSzTx/>
                <a:buFontTx/>
                <a:buNone/>
              </a:pPr>
              <a:endParaRPr lang="en-US" altLang="ko-KR">
                <a:solidFill>
                  <a:srgbClr val="FFFFFF"/>
                </a:solidFill>
                <a:latin typeface="Calibri" pitchFamily="34" charset="0"/>
                <a:ea typeface="맑은 고딕"/>
                <a:cs typeface="맑은 고딕"/>
              </a:endParaRPr>
            </a:p>
          </p:txBody>
        </p:sp>
        <p:sp>
          <p:nvSpPr>
            <p:cNvPr id="226" name="Rounded Rectangle 225"/>
            <p:cNvSpPr/>
            <p:nvPr/>
          </p:nvSpPr>
          <p:spPr>
            <a:xfrm>
              <a:off x="4800600" y="4800600"/>
              <a:ext cx="381000" cy="3048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buClrTx/>
                <a:buSzTx/>
                <a:buFontTx/>
                <a:buNone/>
              </a:pPr>
              <a:endParaRPr lang="en-US" altLang="ko-KR">
                <a:solidFill>
                  <a:srgbClr val="FFFFFF"/>
                </a:solidFill>
                <a:latin typeface="Calibri" pitchFamily="34" charset="0"/>
                <a:ea typeface="맑은 고딕"/>
                <a:cs typeface="맑은 고딕"/>
              </a:endParaRPr>
            </a:p>
          </p:txBody>
        </p:sp>
        <p:cxnSp>
          <p:nvCxnSpPr>
            <p:cNvPr id="227" name="Straight Arrow Connector 226"/>
            <p:cNvCxnSpPr/>
            <p:nvPr/>
          </p:nvCxnSpPr>
          <p:spPr>
            <a:xfrm>
              <a:off x="3276600" y="3886200"/>
              <a:ext cx="1714500" cy="91440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8" name="TextBox 112"/>
            <p:cNvSpPr txBox="1">
              <a:spLocks noChangeArrowheads="1"/>
            </p:cNvSpPr>
            <p:nvPr/>
          </p:nvSpPr>
          <p:spPr bwMode="auto">
            <a:xfrm>
              <a:off x="2971800" y="1733550"/>
              <a:ext cx="3048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>
                <a:buClrTx/>
                <a:buSzTx/>
                <a:buFontTx/>
                <a:buNone/>
              </a:pPr>
              <a:r>
                <a:rPr lang="en-US" altLang="ko-KR" sz="2000">
                  <a:solidFill>
                    <a:schemeClr val="tx1"/>
                  </a:solidFill>
                  <a:latin typeface="Calibri" pitchFamily="34" charset="0"/>
                  <a:ea typeface="맑은 고딕"/>
                  <a:cs typeface="맑은 고딕"/>
                </a:rPr>
                <a:t>S</a:t>
              </a:r>
            </a:p>
          </p:txBody>
        </p:sp>
        <p:sp>
          <p:nvSpPr>
            <p:cNvPr id="229" name="TextBox 113"/>
            <p:cNvSpPr txBox="1">
              <a:spLocks noChangeArrowheads="1"/>
            </p:cNvSpPr>
            <p:nvPr/>
          </p:nvSpPr>
          <p:spPr bwMode="auto">
            <a:xfrm>
              <a:off x="2971800" y="6305550"/>
              <a:ext cx="3048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>
                <a:buClrTx/>
                <a:buSzTx/>
                <a:buFontTx/>
                <a:buNone/>
              </a:pPr>
              <a:r>
                <a:rPr lang="en-US" altLang="ko-KR" sz="2000">
                  <a:solidFill>
                    <a:schemeClr val="tx1"/>
                  </a:solidFill>
                  <a:latin typeface="Calibri" pitchFamily="34" charset="0"/>
                  <a:ea typeface="맑은 고딕"/>
                  <a:cs typeface="맑은 고딕"/>
                </a:rPr>
                <a:t>U</a:t>
              </a:r>
            </a:p>
          </p:txBody>
        </p:sp>
        <p:cxnSp>
          <p:nvCxnSpPr>
            <p:cNvPr id="230" name="Straight Arrow Connector 229"/>
            <p:cNvCxnSpPr>
              <a:endCxn id="229" idx="0"/>
            </p:cNvCxnSpPr>
            <p:nvPr/>
          </p:nvCxnSpPr>
          <p:spPr>
            <a:xfrm rot="5400000">
              <a:off x="3019425" y="6048375"/>
              <a:ext cx="361950" cy="15240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Arrow Connector 230"/>
            <p:cNvCxnSpPr>
              <a:endCxn id="208" idx="6"/>
            </p:cNvCxnSpPr>
            <p:nvPr/>
          </p:nvCxnSpPr>
          <p:spPr>
            <a:xfrm rot="5400000">
              <a:off x="3295650" y="5924550"/>
              <a:ext cx="647700" cy="53340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2" name="Cloud Callout 231"/>
            <p:cNvSpPr/>
            <p:nvPr/>
          </p:nvSpPr>
          <p:spPr>
            <a:xfrm>
              <a:off x="914400" y="2667000"/>
              <a:ext cx="4191000" cy="838200"/>
            </a:xfrm>
            <a:prstGeom prst="cloudCallou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buClrTx/>
                <a:buSzTx/>
                <a:buFontTx/>
                <a:buNone/>
              </a:pPr>
              <a:endParaRPr lang="en-US" altLang="ko-KR">
                <a:solidFill>
                  <a:srgbClr val="FFFFFF"/>
                </a:solidFill>
                <a:latin typeface="Calibri" pitchFamily="34" charset="0"/>
                <a:ea typeface="맑은 고딕"/>
                <a:cs typeface="맑은 고딕"/>
              </a:endParaRPr>
            </a:p>
          </p:txBody>
        </p:sp>
        <p:sp>
          <p:nvSpPr>
            <p:cNvPr id="233" name="Cloud Callout 232"/>
            <p:cNvSpPr/>
            <p:nvPr/>
          </p:nvSpPr>
          <p:spPr>
            <a:xfrm>
              <a:off x="1066800" y="5105400"/>
              <a:ext cx="4191000" cy="838200"/>
            </a:xfrm>
            <a:prstGeom prst="cloudCallou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buClrTx/>
                <a:buSzTx/>
                <a:buFontTx/>
                <a:buNone/>
              </a:pPr>
              <a:endParaRPr lang="en-US" altLang="ko-KR">
                <a:solidFill>
                  <a:srgbClr val="FFFFFF"/>
                </a:solidFill>
                <a:latin typeface="Calibri" pitchFamily="34" charset="0"/>
                <a:ea typeface="맑은 고딕"/>
                <a:cs typeface="맑은 고딕"/>
              </a:endParaRPr>
            </a:p>
          </p:txBody>
        </p:sp>
        <p:cxnSp>
          <p:nvCxnSpPr>
            <p:cNvPr id="234" name="Straight Arrow Connector 233"/>
            <p:cNvCxnSpPr>
              <a:endCxn id="219" idx="0"/>
            </p:cNvCxnSpPr>
            <p:nvPr/>
          </p:nvCxnSpPr>
          <p:spPr>
            <a:xfrm rot="16200000" flipH="1">
              <a:off x="1543050" y="3562350"/>
              <a:ext cx="304800" cy="3810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Arrow Connector 234"/>
            <p:cNvCxnSpPr>
              <a:stCxn id="232" idx="1"/>
              <a:endCxn id="223" idx="0"/>
            </p:cNvCxnSpPr>
            <p:nvPr/>
          </p:nvCxnSpPr>
          <p:spPr>
            <a:xfrm rot="16200000" flipH="1">
              <a:off x="3504406" y="3009107"/>
              <a:ext cx="306387" cy="129540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Arrow Connector 235"/>
            <p:cNvCxnSpPr>
              <a:endCxn id="221" idx="0"/>
            </p:cNvCxnSpPr>
            <p:nvPr/>
          </p:nvCxnSpPr>
          <p:spPr>
            <a:xfrm rot="10800000" flipV="1">
              <a:off x="3086100" y="3352800"/>
              <a:ext cx="1333500" cy="38100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7" name="Rectangle 236"/>
            <p:cNvSpPr/>
            <p:nvPr/>
          </p:nvSpPr>
          <p:spPr>
            <a:xfrm>
              <a:off x="2220913" y="5919788"/>
              <a:ext cx="3810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buClrTx/>
                <a:buSzTx/>
                <a:buFontTx/>
                <a:buNone/>
              </a:pPr>
              <a:endParaRPr lang="en-US" altLang="ko-KR">
                <a:solidFill>
                  <a:srgbClr val="FFFFFF"/>
                </a:solidFill>
                <a:latin typeface="Calibri" pitchFamily="34" charset="0"/>
                <a:ea typeface="맑은 고딕"/>
                <a:cs typeface="맑은 고딕"/>
              </a:endParaRPr>
            </a:p>
          </p:txBody>
        </p:sp>
        <p:sp>
          <p:nvSpPr>
            <p:cNvPr id="238" name="Rectangle 237"/>
            <p:cNvSpPr/>
            <p:nvPr/>
          </p:nvSpPr>
          <p:spPr>
            <a:xfrm>
              <a:off x="2081213" y="3481388"/>
              <a:ext cx="381000" cy="152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buClrTx/>
                <a:buSzTx/>
                <a:buFontTx/>
                <a:buNone/>
              </a:pPr>
              <a:endParaRPr lang="en-US" altLang="ko-KR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맑은 고딕"/>
                <a:cs typeface="맑은 고딕"/>
              </a:endParaRPr>
            </a:p>
          </p:txBody>
        </p:sp>
        <p:cxnSp>
          <p:nvCxnSpPr>
            <p:cNvPr id="239" name="Straight Arrow Connector 238"/>
            <p:cNvCxnSpPr>
              <a:stCxn id="224" idx="3"/>
            </p:cNvCxnSpPr>
            <p:nvPr/>
          </p:nvCxnSpPr>
          <p:spPr>
            <a:xfrm>
              <a:off x="762000" y="5029200"/>
              <a:ext cx="609600" cy="38100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Arrow Connector 239"/>
            <p:cNvCxnSpPr>
              <a:stCxn id="222" idx="1"/>
            </p:cNvCxnSpPr>
            <p:nvPr/>
          </p:nvCxnSpPr>
          <p:spPr>
            <a:xfrm rot="10800000" flipV="1">
              <a:off x="2590800" y="4800600"/>
              <a:ext cx="762000" cy="30480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Arrow Connector 240"/>
            <p:cNvCxnSpPr>
              <a:stCxn id="220" idx="2"/>
            </p:cNvCxnSpPr>
            <p:nvPr/>
          </p:nvCxnSpPr>
          <p:spPr>
            <a:xfrm rot="16200000" flipH="1">
              <a:off x="2876550" y="4476750"/>
              <a:ext cx="152400" cy="110490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Arrow Connector 241"/>
            <p:cNvCxnSpPr>
              <a:stCxn id="226" idx="1"/>
            </p:cNvCxnSpPr>
            <p:nvPr/>
          </p:nvCxnSpPr>
          <p:spPr>
            <a:xfrm rot="10800000" flipV="1">
              <a:off x="4114800" y="4953000"/>
              <a:ext cx="685800" cy="15240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Arrow Connector 242"/>
            <p:cNvCxnSpPr/>
            <p:nvPr/>
          </p:nvCxnSpPr>
          <p:spPr>
            <a:xfrm rot="5400000">
              <a:off x="723900" y="4076700"/>
              <a:ext cx="838200" cy="762000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Arrow Connector 243"/>
            <p:cNvCxnSpPr/>
            <p:nvPr/>
          </p:nvCxnSpPr>
          <p:spPr>
            <a:xfrm>
              <a:off x="1905000" y="4038600"/>
              <a:ext cx="1447800" cy="609600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Arrow Connector 244"/>
            <p:cNvCxnSpPr/>
            <p:nvPr/>
          </p:nvCxnSpPr>
          <p:spPr>
            <a:xfrm rot="10800000" flipV="1">
              <a:off x="2400300" y="3886200"/>
              <a:ext cx="495300" cy="762000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Arrow Connector 245"/>
            <p:cNvCxnSpPr/>
            <p:nvPr/>
          </p:nvCxnSpPr>
          <p:spPr>
            <a:xfrm>
              <a:off x="3276600" y="3886200"/>
              <a:ext cx="1714500" cy="914400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Arrow Connector 246"/>
            <p:cNvCxnSpPr/>
            <p:nvPr/>
          </p:nvCxnSpPr>
          <p:spPr>
            <a:xfrm rot="10800000" flipV="1">
              <a:off x="4991100" y="4114800"/>
              <a:ext cx="342900" cy="685800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Arrow Connector 247"/>
            <p:cNvCxnSpPr/>
            <p:nvPr/>
          </p:nvCxnSpPr>
          <p:spPr>
            <a:xfrm>
              <a:off x="4495800" y="3962400"/>
              <a:ext cx="495300" cy="838200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Arrow Connector 248"/>
            <p:cNvCxnSpPr/>
            <p:nvPr/>
          </p:nvCxnSpPr>
          <p:spPr>
            <a:xfrm>
              <a:off x="5715000" y="4114800"/>
              <a:ext cx="533400" cy="762000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Arrow Connector 249"/>
            <p:cNvCxnSpPr/>
            <p:nvPr/>
          </p:nvCxnSpPr>
          <p:spPr>
            <a:xfrm rot="10800000">
              <a:off x="1676400" y="4038600"/>
              <a:ext cx="495300" cy="762000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Arrow Connector 250"/>
            <p:cNvCxnSpPr/>
            <p:nvPr/>
          </p:nvCxnSpPr>
          <p:spPr>
            <a:xfrm rot="5400000" flipH="1" flipV="1">
              <a:off x="3619500" y="4000500"/>
              <a:ext cx="533400" cy="762000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Arrow Connector 251"/>
            <p:cNvCxnSpPr/>
            <p:nvPr/>
          </p:nvCxnSpPr>
          <p:spPr>
            <a:xfrm rot="5400000" flipH="1" flipV="1">
              <a:off x="4171950" y="3486150"/>
              <a:ext cx="533400" cy="1790700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Arrow Connector 252"/>
            <p:cNvCxnSpPr/>
            <p:nvPr/>
          </p:nvCxnSpPr>
          <p:spPr>
            <a:xfrm rot="10800000">
              <a:off x="4305300" y="4114800"/>
              <a:ext cx="1943100" cy="914400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Arrow Connector 253"/>
            <p:cNvCxnSpPr/>
            <p:nvPr/>
          </p:nvCxnSpPr>
          <p:spPr>
            <a:xfrm rot="5400000">
              <a:off x="723900" y="4076700"/>
              <a:ext cx="838200" cy="762000"/>
            </a:xfrm>
            <a:prstGeom prst="straightConnector1">
              <a:avLst/>
            </a:prstGeom>
            <a:ln w="2222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Arrow Connector 254"/>
            <p:cNvCxnSpPr/>
            <p:nvPr/>
          </p:nvCxnSpPr>
          <p:spPr>
            <a:xfrm rot="10800000">
              <a:off x="1676400" y="4038600"/>
              <a:ext cx="495300" cy="7620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Straight Arrow Connector 255"/>
            <p:cNvCxnSpPr/>
            <p:nvPr/>
          </p:nvCxnSpPr>
          <p:spPr>
            <a:xfrm>
              <a:off x="1905000" y="4038600"/>
              <a:ext cx="1447800" cy="60960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Arrow Connector 256"/>
            <p:cNvCxnSpPr/>
            <p:nvPr/>
          </p:nvCxnSpPr>
          <p:spPr>
            <a:xfrm rot="10800000" flipV="1">
              <a:off x="2400300" y="3886200"/>
              <a:ext cx="495300" cy="76200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Arrow Connector 257"/>
            <p:cNvCxnSpPr/>
            <p:nvPr/>
          </p:nvCxnSpPr>
          <p:spPr>
            <a:xfrm>
              <a:off x="3276600" y="3886200"/>
              <a:ext cx="1714500" cy="91440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Arrow Connector 258"/>
            <p:cNvCxnSpPr/>
            <p:nvPr/>
          </p:nvCxnSpPr>
          <p:spPr>
            <a:xfrm>
              <a:off x="4495800" y="3962400"/>
              <a:ext cx="495300" cy="83820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Arrow Connector 259"/>
            <p:cNvCxnSpPr/>
            <p:nvPr/>
          </p:nvCxnSpPr>
          <p:spPr>
            <a:xfrm rot="10800000" flipV="1">
              <a:off x="4991100" y="4114800"/>
              <a:ext cx="342900" cy="68580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Arrow Connector 260"/>
            <p:cNvCxnSpPr/>
            <p:nvPr/>
          </p:nvCxnSpPr>
          <p:spPr>
            <a:xfrm>
              <a:off x="5715000" y="4114800"/>
              <a:ext cx="533400" cy="76200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Arrow Connector 261"/>
            <p:cNvCxnSpPr/>
            <p:nvPr/>
          </p:nvCxnSpPr>
          <p:spPr>
            <a:xfrm rot="5400000" flipH="1" flipV="1">
              <a:off x="3619500" y="4000500"/>
              <a:ext cx="533400" cy="7620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Straight Arrow Connector 262"/>
            <p:cNvCxnSpPr/>
            <p:nvPr/>
          </p:nvCxnSpPr>
          <p:spPr>
            <a:xfrm rot="5400000" flipH="1" flipV="1">
              <a:off x="4171950" y="3486150"/>
              <a:ext cx="533400" cy="17907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Arrow Connector 263"/>
            <p:cNvCxnSpPr/>
            <p:nvPr/>
          </p:nvCxnSpPr>
          <p:spPr>
            <a:xfrm rot="10800000">
              <a:off x="4305300" y="4114800"/>
              <a:ext cx="1943100" cy="9144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Arrow Connector 264"/>
            <p:cNvCxnSpPr/>
            <p:nvPr/>
          </p:nvCxnSpPr>
          <p:spPr>
            <a:xfrm rot="10800000" flipV="1">
              <a:off x="5254625" y="5181600"/>
              <a:ext cx="1146175" cy="34290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Arrow Connector 265"/>
            <p:cNvCxnSpPr/>
            <p:nvPr/>
          </p:nvCxnSpPr>
          <p:spPr>
            <a:xfrm>
              <a:off x="2057400" y="5867400"/>
              <a:ext cx="914400" cy="638175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Arrow Connector 266"/>
            <p:cNvCxnSpPr/>
            <p:nvPr/>
          </p:nvCxnSpPr>
          <p:spPr>
            <a:xfrm>
              <a:off x="3429000" y="1943100"/>
              <a:ext cx="762000" cy="72390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Arrow Connector 267"/>
            <p:cNvCxnSpPr/>
            <p:nvPr/>
          </p:nvCxnSpPr>
          <p:spPr>
            <a:xfrm>
              <a:off x="1905000" y="3886200"/>
              <a:ext cx="990600" cy="1588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9" name="Rounded Rectangle 268"/>
            <p:cNvSpPr/>
            <p:nvPr/>
          </p:nvSpPr>
          <p:spPr>
            <a:xfrm>
              <a:off x="6248400" y="4876800"/>
              <a:ext cx="381000" cy="3048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buClrTx/>
                <a:buSzTx/>
                <a:buFontTx/>
                <a:buNone/>
              </a:pPr>
              <a:endParaRPr lang="en-US" altLang="ko-KR">
                <a:solidFill>
                  <a:srgbClr val="FFFFFF"/>
                </a:solidFill>
                <a:latin typeface="Calibri" pitchFamily="34" charset="0"/>
                <a:ea typeface="맑은 고딕"/>
                <a:cs typeface="맑은 고딕"/>
              </a:endParaRPr>
            </a:p>
          </p:txBody>
        </p:sp>
      </p:grpSp>
      <p:sp>
        <p:nvSpPr>
          <p:cNvPr id="271" name="Rectangle 270"/>
          <p:cNvSpPr/>
          <p:nvPr/>
        </p:nvSpPr>
        <p:spPr>
          <a:xfrm>
            <a:off x="-304800" y="3657600"/>
            <a:ext cx="6858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ectangle 271"/>
          <p:cNvSpPr/>
          <p:nvPr/>
        </p:nvSpPr>
        <p:spPr>
          <a:xfrm>
            <a:off x="4724400" y="3657600"/>
            <a:ext cx="6858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2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8013" cy="1141412"/>
          </a:xfrm>
        </p:spPr>
        <p:txBody>
          <a:bodyPr lIns="91440" tIns="45720" rIns="91440" bIns="45720"/>
          <a:lstStyle/>
          <a:p>
            <a:pPr algn="ctr" defTabSz="914400"/>
            <a:r>
              <a:rPr lang="en-US" altLang="zh-CN" sz="3600" dirty="0"/>
              <a:t>Tighter cut set bounding approach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4294967295"/>
          </p:nvPr>
        </p:nvSpPr>
        <p:spPr>
          <a:xfrm>
            <a:off x="232419" y="1484784"/>
            <a:ext cx="8228013" cy="4524375"/>
          </a:xfrm>
        </p:spPr>
        <p:txBody>
          <a:bodyPr lIns="91440" tIns="45720" rIns="91440" bIns="45720"/>
          <a:lstStyle/>
          <a:p>
            <a:pPr defTabSz="914400"/>
            <a:r>
              <a:rPr lang="en-US" altLang="zh-CN" sz="2400" dirty="0"/>
              <a:t>The two-node cut set bounding approach is equivalent to adding reliable, infinite-capacity bidirectional links between each pair of nodes on each side of the cut        </a:t>
            </a:r>
          </a:p>
          <a:p>
            <a:pPr defTabSz="914400"/>
            <a:r>
              <a:rPr lang="en-US" altLang="zh-CN" sz="2400" dirty="0"/>
              <a:t>Tighter bounds can be obtained </a:t>
            </a:r>
            <a:r>
              <a:rPr lang="en-US" altLang="zh-CN" sz="2400" dirty="0" smtClean="0"/>
              <a:t>by taking into account which forward links affect or are affected by which feedback links </a:t>
            </a:r>
          </a:p>
          <a:p>
            <a:pPr defTabSz="914400">
              <a:buFont typeface="Arial" pitchFamily="34" charset="0"/>
              <a:buChar char="•"/>
            </a:pPr>
            <a:r>
              <a:rPr lang="en-US" altLang="zh-CN" sz="2400" dirty="0" smtClean="0"/>
              <a:t>Equivalent to adding a link (</a:t>
            </a:r>
            <a:r>
              <a:rPr lang="en-US" altLang="zh-CN" sz="2400" dirty="0" err="1" smtClean="0"/>
              <a:t>i,j</a:t>
            </a:r>
            <a:r>
              <a:rPr lang="en-US" altLang="zh-CN" sz="2400" dirty="0" smtClean="0"/>
              <a:t>) only if there is a directed path from node </a:t>
            </a:r>
            <a:r>
              <a:rPr lang="en-US" altLang="zh-CN" sz="2400" dirty="0" err="1" smtClean="0"/>
              <a:t>i</a:t>
            </a:r>
            <a:r>
              <a:rPr lang="en-US" altLang="zh-CN" sz="2400" dirty="0" smtClean="0"/>
              <a:t> to node j on that does not cross the cut</a:t>
            </a:r>
            <a:endParaRPr lang="en-US" altLang="zh-CN" sz="2400" dirty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592267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defTabSz="914400">
              <a:buClrTx/>
              <a:buSzTx/>
              <a:buFontTx/>
              <a:buNone/>
            </a:pPr>
            <a:fld id="{2D55DDDB-1CD6-4960-A0C7-490796DAF805}" type="slidenum">
              <a:rPr lang="en-US" altLang="ko-KR" sz="1200">
                <a:solidFill>
                  <a:srgbClr val="898989"/>
                </a:solidFill>
                <a:latin typeface="Calibri" pitchFamily="34" charset="0"/>
                <a:ea typeface="맑은 고딕"/>
                <a:cs typeface="맑은 고딕"/>
              </a:rPr>
              <a:pPr algn="r" defTabSz="914400">
                <a:buClrTx/>
                <a:buSzTx/>
                <a:buFontTx/>
                <a:buNone/>
              </a:pPr>
              <a:t>52</a:t>
            </a:fld>
            <a:endParaRPr lang="en-US" altLang="ko-KR" sz="1200">
              <a:solidFill>
                <a:srgbClr val="898989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cxnSp>
        <p:nvCxnSpPr>
          <p:cNvPr id="76" name="Straight Arrow Connector 75"/>
          <p:cNvCxnSpPr>
            <a:stCxn id="84" idx="3"/>
            <a:endCxn id="86" idx="1"/>
          </p:cNvCxnSpPr>
          <p:nvPr/>
        </p:nvCxnSpPr>
        <p:spPr>
          <a:xfrm>
            <a:off x="5670550" y="4922217"/>
            <a:ext cx="673100" cy="1588"/>
          </a:xfrm>
          <a:prstGeom prst="straightConnector1">
            <a:avLst/>
          </a:prstGeom>
          <a:ln w="76200">
            <a:headEnd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urved Connector 78"/>
          <p:cNvCxnSpPr/>
          <p:nvPr/>
        </p:nvCxnSpPr>
        <p:spPr>
          <a:xfrm>
            <a:off x="4114800" y="4998417"/>
            <a:ext cx="933450" cy="838200"/>
          </a:xfrm>
          <a:prstGeom prst="curvedConnector3">
            <a:avLst>
              <a:gd name="adj1" fmla="val 5000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urved Connector 79"/>
          <p:cNvCxnSpPr/>
          <p:nvPr/>
        </p:nvCxnSpPr>
        <p:spPr>
          <a:xfrm flipV="1">
            <a:off x="5048250" y="5379417"/>
            <a:ext cx="1089025" cy="457200"/>
          </a:xfrm>
          <a:prstGeom prst="curvedConnector3">
            <a:avLst>
              <a:gd name="adj1" fmla="val 50000"/>
            </a:avLst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urved Connector 80"/>
          <p:cNvCxnSpPr/>
          <p:nvPr/>
        </p:nvCxnSpPr>
        <p:spPr>
          <a:xfrm>
            <a:off x="6137275" y="5379417"/>
            <a:ext cx="1503363" cy="152400"/>
          </a:xfrm>
          <a:prstGeom prst="curvedConnector3">
            <a:avLst>
              <a:gd name="adj1" fmla="val 50000"/>
            </a:avLst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urved Connector 81"/>
          <p:cNvCxnSpPr/>
          <p:nvPr/>
        </p:nvCxnSpPr>
        <p:spPr>
          <a:xfrm>
            <a:off x="7640638" y="5531817"/>
            <a:ext cx="622300" cy="457200"/>
          </a:xfrm>
          <a:prstGeom prst="curvedConnector3">
            <a:avLst>
              <a:gd name="adj1" fmla="val 50000"/>
            </a:avLst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urved Connector 82"/>
          <p:cNvCxnSpPr/>
          <p:nvPr/>
        </p:nvCxnSpPr>
        <p:spPr>
          <a:xfrm flipV="1">
            <a:off x="8262938" y="4846017"/>
            <a:ext cx="881062" cy="1143000"/>
          </a:xfrm>
          <a:prstGeom prst="curvedConnector3">
            <a:avLst>
              <a:gd name="adj1" fmla="val 50000"/>
            </a:avLst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ounded Rectangle 83"/>
          <p:cNvSpPr/>
          <p:nvPr/>
        </p:nvSpPr>
        <p:spPr>
          <a:xfrm>
            <a:off x="5410200" y="4769817"/>
            <a:ext cx="26035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85" name="Rounded Rectangle 84"/>
          <p:cNvSpPr/>
          <p:nvPr/>
        </p:nvSpPr>
        <p:spPr>
          <a:xfrm>
            <a:off x="5876925" y="5684217"/>
            <a:ext cx="26035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6343650" y="4769817"/>
            <a:ext cx="26035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87" name="Rounded Rectangle 86"/>
          <p:cNvSpPr/>
          <p:nvPr/>
        </p:nvSpPr>
        <p:spPr>
          <a:xfrm>
            <a:off x="6654800" y="5684217"/>
            <a:ext cx="26035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88" name="Rounded Rectangle 87"/>
          <p:cNvSpPr/>
          <p:nvPr/>
        </p:nvSpPr>
        <p:spPr>
          <a:xfrm>
            <a:off x="7173913" y="4846017"/>
            <a:ext cx="258762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8002588" y="4998417"/>
            <a:ext cx="26035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91" name="Rounded Rectangle 90"/>
          <p:cNvSpPr/>
          <p:nvPr/>
        </p:nvSpPr>
        <p:spPr>
          <a:xfrm>
            <a:off x="7640638" y="5836617"/>
            <a:ext cx="258762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cxnSp>
        <p:nvCxnSpPr>
          <p:cNvPr id="92" name="Straight Arrow Connector 91"/>
          <p:cNvCxnSpPr/>
          <p:nvPr/>
        </p:nvCxnSpPr>
        <p:spPr>
          <a:xfrm>
            <a:off x="6604000" y="4922217"/>
            <a:ext cx="1166813" cy="9144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ounded Rectangle 92"/>
          <p:cNvSpPr/>
          <p:nvPr/>
        </p:nvSpPr>
        <p:spPr>
          <a:xfrm>
            <a:off x="8624888" y="5912817"/>
            <a:ext cx="26035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cxnSp>
        <p:nvCxnSpPr>
          <p:cNvPr id="101" name="Straight Arrow Connector 100"/>
          <p:cNvCxnSpPr>
            <a:stCxn id="86" idx="3"/>
          </p:cNvCxnSpPr>
          <p:nvPr/>
        </p:nvCxnSpPr>
        <p:spPr>
          <a:xfrm flipV="1">
            <a:off x="6604000" y="4655517"/>
            <a:ext cx="711200" cy="266700"/>
          </a:xfrm>
          <a:prstGeom prst="straightConnector1">
            <a:avLst/>
          </a:prstGeom>
          <a:ln w="76200">
            <a:headEnd w="sm" len="sm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/>
          <p:cNvSpPr/>
          <p:nvPr/>
        </p:nvSpPr>
        <p:spPr>
          <a:xfrm>
            <a:off x="5789613" y="4517405"/>
            <a:ext cx="26035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cxnSp>
        <p:nvCxnSpPr>
          <p:cNvPr id="107" name="Straight Arrow Connector 106"/>
          <p:cNvCxnSpPr>
            <a:stCxn id="84" idx="2"/>
            <a:endCxn id="85" idx="0"/>
          </p:cNvCxnSpPr>
          <p:nvPr/>
        </p:nvCxnSpPr>
        <p:spPr>
          <a:xfrm rot="16200000" flipH="1">
            <a:off x="5468938" y="5146054"/>
            <a:ext cx="609600" cy="46672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5670550" y="5074617"/>
            <a:ext cx="984250" cy="60960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>
            <a:off x="6604000" y="4922217"/>
            <a:ext cx="1166813" cy="91440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/>
          <p:nvPr/>
        </p:nvCxnSpPr>
        <p:spPr>
          <a:xfrm rot="10800000" flipV="1">
            <a:off x="7770813" y="5150817"/>
            <a:ext cx="231775" cy="68580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>
            <a:off x="7432675" y="4998417"/>
            <a:ext cx="338138" cy="83820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>
            <a:off x="8262938" y="5150817"/>
            <a:ext cx="361950" cy="76200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85" idx="0"/>
            <a:endCxn id="86" idx="1"/>
          </p:cNvCxnSpPr>
          <p:nvPr/>
        </p:nvCxnSpPr>
        <p:spPr>
          <a:xfrm rot="5400000" flipH="1" flipV="1">
            <a:off x="5794375" y="5134942"/>
            <a:ext cx="762000" cy="33655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 rot="5400000" flipH="1" flipV="1">
            <a:off x="6751638" y="5158754"/>
            <a:ext cx="533400" cy="517525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 rot="5400000" flipH="1" flipV="1">
            <a:off x="7127082" y="4808710"/>
            <a:ext cx="533400" cy="1217613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85" idx="0"/>
            <a:endCxn id="86" idx="1"/>
          </p:cNvCxnSpPr>
          <p:nvPr/>
        </p:nvCxnSpPr>
        <p:spPr>
          <a:xfrm rot="5400000" flipH="1" flipV="1">
            <a:off x="5794375" y="5134942"/>
            <a:ext cx="762000" cy="33655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>
            <a:off x="5670550" y="5074617"/>
            <a:ext cx="984250" cy="6096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>
            <a:stCxn id="84" idx="2"/>
          </p:cNvCxnSpPr>
          <p:nvPr/>
        </p:nvCxnSpPr>
        <p:spPr>
          <a:xfrm rot="16200000" flipH="1">
            <a:off x="5468938" y="5146054"/>
            <a:ext cx="609600" cy="466725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>
            <a:off x="6604000" y="4922217"/>
            <a:ext cx="1166813" cy="9144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>
            <a:off x="7432675" y="4998417"/>
            <a:ext cx="338138" cy="8382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rot="10800000" flipV="1">
            <a:off x="7770813" y="5150817"/>
            <a:ext cx="231775" cy="6858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8262938" y="5150817"/>
            <a:ext cx="361950" cy="7620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rot="5400000" flipH="1" flipV="1">
            <a:off x="6751638" y="5158754"/>
            <a:ext cx="533400" cy="5175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rot="5400000" flipH="1" flipV="1">
            <a:off x="7127082" y="4808710"/>
            <a:ext cx="533400" cy="121761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>
            <a:stCxn id="307" idx="0"/>
            <a:endCxn id="91" idx="1"/>
          </p:cNvCxnSpPr>
          <p:nvPr/>
        </p:nvCxnSpPr>
        <p:spPr>
          <a:xfrm rot="5400000" flipH="1" flipV="1">
            <a:off x="7115969" y="5654848"/>
            <a:ext cx="190500" cy="858838"/>
          </a:xfrm>
          <a:prstGeom prst="straightConnector1">
            <a:avLst/>
          </a:prstGeom>
          <a:ln w="76200">
            <a:headEnd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ectangle 132"/>
          <p:cNvSpPr/>
          <p:nvPr/>
        </p:nvSpPr>
        <p:spPr>
          <a:xfrm>
            <a:off x="8618538" y="4846017"/>
            <a:ext cx="525462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cxnSp>
        <p:nvCxnSpPr>
          <p:cNvPr id="136" name="Straight Arrow Connector 135"/>
          <p:cNvCxnSpPr>
            <a:endCxn id="90" idx="1"/>
          </p:cNvCxnSpPr>
          <p:nvPr/>
        </p:nvCxnSpPr>
        <p:spPr>
          <a:xfrm>
            <a:off x="7315200" y="4655517"/>
            <a:ext cx="687388" cy="495300"/>
          </a:xfrm>
          <a:prstGeom prst="straightConnector1">
            <a:avLst/>
          </a:prstGeom>
          <a:ln w="76200">
            <a:headEnd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>
            <a:off x="6891338" y="5836617"/>
            <a:ext cx="749300" cy="152400"/>
          </a:xfrm>
          <a:prstGeom prst="straightConnector1">
            <a:avLst/>
          </a:prstGeom>
          <a:ln w="76200">
            <a:headEnd w="sm" len="sm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Arrow Connector 249"/>
          <p:cNvCxnSpPr>
            <a:stCxn id="85" idx="3"/>
            <a:endCxn id="307" idx="0"/>
          </p:cNvCxnSpPr>
          <p:nvPr/>
        </p:nvCxnSpPr>
        <p:spPr>
          <a:xfrm>
            <a:off x="6137275" y="5836617"/>
            <a:ext cx="644525" cy="342900"/>
          </a:xfrm>
          <a:prstGeom prst="straightConnector1">
            <a:avLst/>
          </a:prstGeom>
          <a:ln w="76200">
            <a:headEnd w="sm" len="sm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Arrow Connector 253"/>
          <p:cNvCxnSpPr>
            <a:stCxn id="260" idx="3"/>
            <a:endCxn id="262" idx="1"/>
          </p:cNvCxnSpPr>
          <p:nvPr/>
        </p:nvCxnSpPr>
        <p:spPr bwMode="auto">
          <a:xfrm>
            <a:off x="717550" y="4922217"/>
            <a:ext cx="673100" cy="1588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Curved Connector 254"/>
          <p:cNvCxnSpPr/>
          <p:nvPr/>
        </p:nvCxnSpPr>
        <p:spPr bwMode="auto">
          <a:xfrm>
            <a:off x="-838200" y="4998417"/>
            <a:ext cx="933450" cy="838200"/>
          </a:xfrm>
          <a:prstGeom prst="curvedConnector3">
            <a:avLst>
              <a:gd name="adj1" fmla="val 5000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Curved Connector 255"/>
          <p:cNvCxnSpPr/>
          <p:nvPr/>
        </p:nvCxnSpPr>
        <p:spPr bwMode="auto">
          <a:xfrm flipV="1">
            <a:off x="95250" y="5379417"/>
            <a:ext cx="1089025" cy="457200"/>
          </a:xfrm>
          <a:prstGeom prst="curvedConnector3">
            <a:avLst>
              <a:gd name="adj1" fmla="val 50000"/>
            </a:avLst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Curved Connector 256"/>
          <p:cNvCxnSpPr/>
          <p:nvPr/>
        </p:nvCxnSpPr>
        <p:spPr bwMode="auto">
          <a:xfrm>
            <a:off x="1184275" y="5379417"/>
            <a:ext cx="1503363" cy="152400"/>
          </a:xfrm>
          <a:prstGeom prst="curvedConnector3">
            <a:avLst>
              <a:gd name="adj1" fmla="val 50000"/>
            </a:avLst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Curved Connector 257"/>
          <p:cNvCxnSpPr/>
          <p:nvPr/>
        </p:nvCxnSpPr>
        <p:spPr bwMode="auto">
          <a:xfrm>
            <a:off x="2687638" y="5531817"/>
            <a:ext cx="622300" cy="457200"/>
          </a:xfrm>
          <a:prstGeom prst="curvedConnector3">
            <a:avLst>
              <a:gd name="adj1" fmla="val 50000"/>
            </a:avLst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Curved Connector 258"/>
          <p:cNvCxnSpPr/>
          <p:nvPr/>
        </p:nvCxnSpPr>
        <p:spPr bwMode="auto">
          <a:xfrm flipV="1">
            <a:off x="3309938" y="4846017"/>
            <a:ext cx="881062" cy="1143000"/>
          </a:xfrm>
          <a:prstGeom prst="curvedConnector3">
            <a:avLst>
              <a:gd name="adj1" fmla="val 50000"/>
            </a:avLst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0" name="Rounded Rectangle 259"/>
          <p:cNvSpPr/>
          <p:nvPr/>
        </p:nvSpPr>
        <p:spPr bwMode="auto">
          <a:xfrm>
            <a:off x="457201" y="4769817"/>
            <a:ext cx="26035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261" name="Rounded Rectangle 260"/>
          <p:cNvSpPr/>
          <p:nvPr/>
        </p:nvSpPr>
        <p:spPr bwMode="auto">
          <a:xfrm>
            <a:off x="923925" y="5684217"/>
            <a:ext cx="26035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262" name="Rounded Rectangle 261"/>
          <p:cNvSpPr/>
          <p:nvPr/>
        </p:nvSpPr>
        <p:spPr bwMode="auto">
          <a:xfrm>
            <a:off x="1390650" y="4769817"/>
            <a:ext cx="26035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263" name="Rounded Rectangle 262"/>
          <p:cNvSpPr/>
          <p:nvPr/>
        </p:nvSpPr>
        <p:spPr bwMode="auto">
          <a:xfrm>
            <a:off x="1701800" y="5684217"/>
            <a:ext cx="26035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264" name="Rounded Rectangle 263"/>
          <p:cNvSpPr/>
          <p:nvPr/>
        </p:nvSpPr>
        <p:spPr bwMode="auto">
          <a:xfrm>
            <a:off x="2220913" y="4846017"/>
            <a:ext cx="258762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265" name="Rounded Rectangle 264"/>
          <p:cNvSpPr/>
          <p:nvPr/>
        </p:nvSpPr>
        <p:spPr bwMode="auto">
          <a:xfrm>
            <a:off x="3049588" y="4998417"/>
            <a:ext cx="26035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266" name="Rounded Rectangle 265"/>
          <p:cNvSpPr/>
          <p:nvPr/>
        </p:nvSpPr>
        <p:spPr bwMode="auto">
          <a:xfrm>
            <a:off x="2687638" y="5836617"/>
            <a:ext cx="258762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cxnSp>
        <p:nvCxnSpPr>
          <p:cNvPr id="267" name="Straight Arrow Connector 266"/>
          <p:cNvCxnSpPr/>
          <p:nvPr/>
        </p:nvCxnSpPr>
        <p:spPr bwMode="auto">
          <a:xfrm>
            <a:off x="1651000" y="4922217"/>
            <a:ext cx="1166813" cy="9144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Rounded Rectangle 267"/>
          <p:cNvSpPr/>
          <p:nvPr/>
        </p:nvSpPr>
        <p:spPr bwMode="auto">
          <a:xfrm>
            <a:off x="3671888" y="5912817"/>
            <a:ext cx="26035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cxnSp>
        <p:nvCxnSpPr>
          <p:cNvPr id="269" name="Straight Arrow Connector 268"/>
          <p:cNvCxnSpPr>
            <a:endCxn id="260" idx="0"/>
          </p:cNvCxnSpPr>
          <p:nvPr/>
        </p:nvCxnSpPr>
        <p:spPr bwMode="auto">
          <a:xfrm rot="16200000" flipH="1">
            <a:off x="422275" y="4604717"/>
            <a:ext cx="304800" cy="2540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>
            <a:endCxn id="264" idx="0"/>
          </p:cNvCxnSpPr>
          <p:nvPr/>
        </p:nvCxnSpPr>
        <p:spPr bwMode="auto">
          <a:xfrm rot="16200000" flipH="1">
            <a:off x="1756569" y="4251499"/>
            <a:ext cx="306387" cy="88265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Arrow Connector 270"/>
          <p:cNvCxnSpPr>
            <a:stCxn id="262" idx="0"/>
          </p:cNvCxnSpPr>
          <p:nvPr/>
        </p:nvCxnSpPr>
        <p:spPr bwMode="auto">
          <a:xfrm rot="5400000" flipH="1" flipV="1">
            <a:off x="1884362" y="4063380"/>
            <a:ext cx="342900" cy="1069975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Rectangle 271"/>
          <p:cNvSpPr/>
          <p:nvPr/>
        </p:nvSpPr>
        <p:spPr bwMode="auto">
          <a:xfrm>
            <a:off x="836613" y="4517405"/>
            <a:ext cx="26035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cxnSp>
        <p:nvCxnSpPr>
          <p:cNvPr id="273" name="Straight Arrow Connector 272"/>
          <p:cNvCxnSpPr>
            <a:stCxn id="263" idx="1"/>
          </p:cNvCxnSpPr>
          <p:nvPr/>
        </p:nvCxnSpPr>
        <p:spPr bwMode="auto">
          <a:xfrm rot="10800000" flipV="1">
            <a:off x="1184275" y="5836617"/>
            <a:ext cx="517525" cy="30480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Arrow Connector 273"/>
          <p:cNvCxnSpPr>
            <a:stCxn id="260" idx="2"/>
            <a:endCxn id="261" idx="0"/>
          </p:cNvCxnSpPr>
          <p:nvPr/>
        </p:nvCxnSpPr>
        <p:spPr bwMode="auto">
          <a:xfrm rot="16200000" flipH="1">
            <a:off x="515938" y="5146054"/>
            <a:ext cx="609600" cy="46672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Arrow Connector 274"/>
          <p:cNvCxnSpPr>
            <a:endCxn id="266" idx="1"/>
          </p:cNvCxnSpPr>
          <p:nvPr/>
        </p:nvCxnSpPr>
        <p:spPr bwMode="auto">
          <a:xfrm flipV="1">
            <a:off x="1828800" y="5989017"/>
            <a:ext cx="858838" cy="34290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Arrow Connector 275"/>
          <p:cNvCxnSpPr/>
          <p:nvPr/>
        </p:nvCxnSpPr>
        <p:spPr bwMode="auto">
          <a:xfrm>
            <a:off x="717550" y="5074617"/>
            <a:ext cx="984250" cy="60960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Arrow Connector 276"/>
          <p:cNvCxnSpPr/>
          <p:nvPr/>
        </p:nvCxnSpPr>
        <p:spPr bwMode="auto">
          <a:xfrm>
            <a:off x="1651000" y="4922217"/>
            <a:ext cx="1166813" cy="91440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Arrow Connector 277"/>
          <p:cNvCxnSpPr/>
          <p:nvPr/>
        </p:nvCxnSpPr>
        <p:spPr bwMode="auto">
          <a:xfrm rot="10800000" flipV="1">
            <a:off x="2817813" y="5150817"/>
            <a:ext cx="231775" cy="68580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Arrow Connector 278"/>
          <p:cNvCxnSpPr/>
          <p:nvPr/>
        </p:nvCxnSpPr>
        <p:spPr bwMode="auto">
          <a:xfrm>
            <a:off x="2479676" y="4998417"/>
            <a:ext cx="338138" cy="83820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Arrow Connector 279"/>
          <p:cNvCxnSpPr/>
          <p:nvPr/>
        </p:nvCxnSpPr>
        <p:spPr bwMode="auto">
          <a:xfrm>
            <a:off x="3309938" y="5150817"/>
            <a:ext cx="361950" cy="76200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Arrow Connector 280"/>
          <p:cNvCxnSpPr>
            <a:stCxn id="261" idx="0"/>
            <a:endCxn id="262" idx="1"/>
          </p:cNvCxnSpPr>
          <p:nvPr/>
        </p:nvCxnSpPr>
        <p:spPr bwMode="auto">
          <a:xfrm rot="5400000" flipH="1" flipV="1">
            <a:off x="841376" y="5134942"/>
            <a:ext cx="762000" cy="33655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Arrow Connector 281"/>
          <p:cNvCxnSpPr/>
          <p:nvPr/>
        </p:nvCxnSpPr>
        <p:spPr bwMode="auto">
          <a:xfrm rot="5400000" flipH="1" flipV="1">
            <a:off x="1798638" y="5158754"/>
            <a:ext cx="533400" cy="517525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Arrow Connector 282"/>
          <p:cNvCxnSpPr/>
          <p:nvPr/>
        </p:nvCxnSpPr>
        <p:spPr bwMode="auto">
          <a:xfrm rot="5400000" flipH="1" flipV="1">
            <a:off x="2174082" y="4808710"/>
            <a:ext cx="533400" cy="1217613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Arrow Connector 283"/>
          <p:cNvCxnSpPr>
            <a:stCxn id="261" idx="0"/>
            <a:endCxn id="262" idx="1"/>
          </p:cNvCxnSpPr>
          <p:nvPr/>
        </p:nvCxnSpPr>
        <p:spPr bwMode="auto">
          <a:xfrm rot="5400000" flipH="1" flipV="1">
            <a:off x="841376" y="5134942"/>
            <a:ext cx="762000" cy="33655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Arrow Connector 284"/>
          <p:cNvCxnSpPr/>
          <p:nvPr/>
        </p:nvCxnSpPr>
        <p:spPr bwMode="auto">
          <a:xfrm>
            <a:off x="717550" y="5074617"/>
            <a:ext cx="984250" cy="6096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Arrow Connector 285"/>
          <p:cNvCxnSpPr>
            <a:stCxn id="260" idx="2"/>
          </p:cNvCxnSpPr>
          <p:nvPr/>
        </p:nvCxnSpPr>
        <p:spPr bwMode="auto">
          <a:xfrm rot="16200000" flipH="1">
            <a:off x="515938" y="5146054"/>
            <a:ext cx="609600" cy="466725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Arrow Connector 286"/>
          <p:cNvCxnSpPr/>
          <p:nvPr/>
        </p:nvCxnSpPr>
        <p:spPr bwMode="auto">
          <a:xfrm>
            <a:off x="1651000" y="4922217"/>
            <a:ext cx="1166813" cy="9144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Arrow Connector 287"/>
          <p:cNvCxnSpPr/>
          <p:nvPr/>
        </p:nvCxnSpPr>
        <p:spPr bwMode="auto">
          <a:xfrm>
            <a:off x="2479676" y="4998417"/>
            <a:ext cx="338138" cy="8382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Arrow Connector 288"/>
          <p:cNvCxnSpPr/>
          <p:nvPr/>
        </p:nvCxnSpPr>
        <p:spPr bwMode="auto">
          <a:xfrm rot="10800000" flipV="1">
            <a:off x="2817813" y="5150817"/>
            <a:ext cx="231775" cy="6858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Arrow Connector 289"/>
          <p:cNvCxnSpPr/>
          <p:nvPr/>
        </p:nvCxnSpPr>
        <p:spPr bwMode="auto">
          <a:xfrm>
            <a:off x="3309938" y="5150817"/>
            <a:ext cx="361950" cy="7620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Arrow Connector 290"/>
          <p:cNvCxnSpPr/>
          <p:nvPr/>
        </p:nvCxnSpPr>
        <p:spPr bwMode="auto">
          <a:xfrm rot="5400000" flipH="1" flipV="1">
            <a:off x="1798638" y="5158754"/>
            <a:ext cx="533400" cy="5175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Arrow Connector 291"/>
          <p:cNvCxnSpPr/>
          <p:nvPr/>
        </p:nvCxnSpPr>
        <p:spPr bwMode="auto">
          <a:xfrm rot="5400000" flipH="1" flipV="1">
            <a:off x="2174082" y="4808710"/>
            <a:ext cx="533400" cy="121761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Arrow Connector 292"/>
          <p:cNvCxnSpPr/>
          <p:nvPr/>
        </p:nvCxnSpPr>
        <p:spPr bwMode="auto">
          <a:xfrm rot="10800000" flipV="1">
            <a:off x="2995613" y="6217617"/>
            <a:ext cx="781050" cy="34290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4" name="Rectangle 293"/>
          <p:cNvSpPr/>
          <p:nvPr/>
        </p:nvSpPr>
        <p:spPr bwMode="auto">
          <a:xfrm>
            <a:off x="3665538" y="4846017"/>
            <a:ext cx="525462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-838200" y="4998417"/>
            <a:ext cx="1147763" cy="1104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cxnSp>
        <p:nvCxnSpPr>
          <p:cNvPr id="296" name="Straight Arrow Connector 295"/>
          <p:cNvCxnSpPr>
            <a:stCxn id="111" idx="2"/>
          </p:cNvCxnSpPr>
          <p:nvPr/>
        </p:nvCxnSpPr>
        <p:spPr bwMode="auto">
          <a:xfrm rot="16200000" flipH="1">
            <a:off x="2740818" y="4559473"/>
            <a:ext cx="419100" cy="458787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Arrow Connector 296"/>
          <p:cNvCxnSpPr/>
          <p:nvPr/>
        </p:nvCxnSpPr>
        <p:spPr bwMode="auto">
          <a:xfrm>
            <a:off x="1938338" y="5836617"/>
            <a:ext cx="749300" cy="15240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Arrow Connector 297"/>
          <p:cNvCxnSpPr/>
          <p:nvPr/>
        </p:nvCxnSpPr>
        <p:spPr bwMode="auto">
          <a:xfrm>
            <a:off x="1054100" y="5989017"/>
            <a:ext cx="774702" cy="342902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Rectangle 133"/>
          <p:cNvSpPr/>
          <p:nvPr/>
        </p:nvSpPr>
        <p:spPr>
          <a:xfrm>
            <a:off x="4114800" y="4998417"/>
            <a:ext cx="1147763" cy="1104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135" name="Right Arrow 134"/>
          <p:cNvSpPr/>
          <p:nvPr/>
        </p:nvSpPr>
        <p:spPr>
          <a:xfrm>
            <a:off x="3962400" y="5036517"/>
            <a:ext cx="1143000" cy="457200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307" name="TextBox 306"/>
          <p:cNvSpPr txBox="1">
            <a:spLocks noChangeArrowheads="1"/>
          </p:cNvSpPr>
          <p:nvPr/>
        </p:nvSpPr>
        <p:spPr bwMode="auto">
          <a:xfrm>
            <a:off x="5562600" y="6179517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altLang="zh-CN" sz="2400" dirty="0">
                <a:solidFill>
                  <a:schemeClr val="tx1"/>
                </a:solidFill>
                <a:latin typeface="Calibri" pitchFamily="34" charset="0"/>
              </a:rPr>
              <a:t>Zigzag network</a:t>
            </a:r>
          </a:p>
        </p:txBody>
      </p:sp>
      <p:sp>
        <p:nvSpPr>
          <p:cNvPr id="109" name="Rounded Rectangle 108"/>
          <p:cNvSpPr/>
          <p:nvPr/>
        </p:nvSpPr>
        <p:spPr bwMode="auto">
          <a:xfrm>
            <a:off x="1828800" y="6179517"/>
            <a:ext cx="26035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  <p:sp>
        <p:nvSpPr>
          <p:cNvPr id="111" name="Rounded Rectangle 110"/>
          <p:cNvSpPr/>
          <p:nvPr/>
        </p:nvSpPr>
        <p:spPr bwMode="auto">
          <a:xfrm>
            <a:off x="2590800" y="4274517"/>
            <a:ext cx="26035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buClrTx/>
              <a:buSzTx/>
              <a:buFontTx/>
              <a:buNone/>
            </a:pPr>
            <a:endParaRPr lang="en-US" altLang="ko-KR">
              <a:solidFill>
                <a:srgbClr val="FFFFFF"/>
              </a:solidFill>
              <a:latin typeface="Calibri" pitchFamily="34" charset="0"/>
              <a:ea typeface="맑은 고딕"/>
              <a:cs typeface="맑은 고딕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5" grpId="0" animBg="1"/>
      <p:bldP spid="86" grpId="0" animBg="1"/>
      <p:bldP spid="87" grpId="0" animBg="1"/>
      <p:bldP spid="88" grpId="0" animBg="1"/>
      <p:bldP spid="90" grpId="0" animBg="1"/>
      <p:bldP spid="91" grpId="0" animBg="1"/>
      <p:bldP spid="93" grpId="0" animBg="1"/>
      <p:bldP spid="104" grpId="0" animBg="1"/>
      <p:bldP spid="133" grpId="0" animBg="1"/>
      <p:bldP spid="135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71600"/>
          </a:xfrm>
        </p:spPr>
        <p:txBody>
          <a:bodyPr/>
          <a:lstStyle/>
          <a:p>
            <a:r>
              <a:rPr lang="en-US" altLang="ko-KR" sz="3600" dirty="0" smtClean="0"/>
              <a:t>Downstream condition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7924800" cy="1371600"/>
          </a:xfrm>
        </p:spPr>
        <p:txBody>
          <a:bodyPr>
            <a:normAutofit/>
          </a:bodyPr>
          <a:lstStyle/>
          <a:p>
            <a:pPr>
              <a:buClrTx/>
              <a:buSzPct val="120000"/>
            </a:pPr>
            <a:r>
              <a:rPr lang="en-US" altLang="ko-KR" dirty="0" smtClean="0"/>
              <a:t>A set of links </a:t>
            </a:r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ko-KR" dirty="0" smtClean="0"/>
              <a:t> on a cut </a:t>
            </a:r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altLang="ko-KR" dirty="0" smtClean="0"/>
              <a:t> is said to satisfy the </a:t>
            </a:r>
            <a:r>
              <a:rPr lang="en-US" altLang="ko-KR" i="1" dirty="0" smtClean="0">
                <a:cs typeface="Times New Roman" pitchFamily="18" charset="0"/>
              </a:rPr>
              <a:t>downstream</a:t>
            </a:r>
            <a:r>
              <a:rPr lang="en-US" altLang="ko-KR" dirty="0" smtClean="0"/>
              <a:t> </a:t>
            </a:r>
            <a:r>
              <a:rPr lang="en-US" altLang="ko-KR" i="1" dirty="0" smtClean="0"/>
              <a:t>condition</a:t>
            </a:r>
            <a:r>
              <a:rPr lang="en-US" altLang="ko-KR" dirty="0" smtClean="0"/>
              <a:t> if none of the remaining links on the cut </a:t>
            </a:r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altLang="ko-KR" dirty="0" smtClean="0"/>
              <a:t> are downstream of any link in </a:t>
            </a:r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endParaRPr lang="en-US" altLang="ko-KR" dirty="0" smtClean="0"/>
          </a:p>
        </p:txBody>
      </p:sp>
      <p:sp>
        <p:nvSpPr>
          <p:cNvPr id="2355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6304EA2-0F1B-42E7-A8D4-4C12E9934C0F}" type="slidenum">
              <a:rPr lang="en-US" altLang="ko-KR"/>
              <a:pPr/>
              <a:t>53</a:t>
            </a:fld>
            <a:endParaRPr lang="en-US" altLang="ko-KR"/>
          </a:p>
        </p:txBody>
      </p:sp>
      <p:pic>
        <p:nvPicPr>
          <p:cNvPr id="23557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2590800"/>
            <a:ext cx="280352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Oval 13"/>
          <p:cNvSpPr/>
          <p:nvPr/>
        </p:nvSpPr>
        <p:spPr>
          <a:xfrm rot="2700000">
            <a:off x="2228385" y="5287445"/>
            <a:ext cx="615716" cy="2458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  <p:pic>
        <p:nvPicPr>
          <p:cNvPr id="23559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2667000"/>
            <a:ext cx="280352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Oval 17"/>
          <p:cNvSpPr/>
          <p:nvPr/>
        </p:nvSpPr>
        <p:spPr>
          <a:xfrm rot="2400000">
            <a:off x="5199063" y="4138613"/>
            <a:ext cx="381000" cy="19208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 rot="2700000">
            <a:off x="5748338" y="5405438"/>
            <a:ext cx="962025" cy="27622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429000" y="5638800"/>
            <a:ext cx="228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800" i="1">
                <a:latin typeface="Times New Roman" pitchFamily="18" charset="0"/>
                <a:cs typeface="Times New Roman" pitchFamily="18" charset="0"/>
              </a:rPr>
              <a:t>K</a:t>
            </a:r>
            <a:endParaRPr lang="en-US" altLang="ko-KR" sz="180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315200" y="5421313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800" i="1">
                <a:latin typeface="Times New Roman" pitchFamily="18" charset="0"/>
                <a:cs typeface="Times New Roman" pitchFamily="18" charset="0"/>
              </a:rPr>
              <a:t>K</a:t>
            </a:r>
            <a:endParaRPr lang="en-US" altLang="ko-KR" sz="1800"/>
          </a:p>
        </p:txBody>
      </p:sp>
      <p:cxnSp>
        <p:nvCxnSpPr>
          <p:cNvPr id="16" name="Straight Arrow Connector 15"/>
          <p:cNvCxnSpPr>
            <a:stCxn id="10" idx="1"/>
            <a:endCxn id="14" idx="7"/>
          </p:cNvCxnSpPr>
          <p:nvPr/>
        </p:nvCxnSpPr>
        <p:spPr>
          <a:xfrm rot="10800000">
            <a:off x="2751640" y="5502844"/>
            <a:ext cx="677360" cy="32090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1" idx="1"/>
            <a:endCxn id="19" idx="7"/>
          </p:cNvCxnSpPr>
          <p:nvPr/>
        </p:nvCxnSpPr>
        <p:spPr>
          <a:xfrm rot="10800000" flipV="1">
            <a:off x="6538913" y="5607050"/>
            <a:ext cx="776287" cy="10795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1" idx="1"/>
            <a:endCxn id="18" idx="7"/>
          </p:cNvCxnSpPr>
          <p:nvPr/>
        </p:nvCxnSpPr>
        <p:spPr>
          <a:xfrm rot="10800000">
            <a:off x="5535613" y="4268788"/>
            <a:ext cx="1779587" cy="133826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187624" y="3284984"/>
            <a:ext cx="2880320" cy="2232246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788024" y="3284984"/>
            <a:ext cx="2880320" cy="2232246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 animBg="1"/>
      <p:bldP spid="19" grpId="0" animBg="1"/>
      <p:bldP spid="10" grpId="0"/>
      <p:bldP spid="11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600" dirty="0" smtClean="0"/>
              <a:t>Generalized Singleton bound </a:t>
            </a:r>
          </a:p>
        </p:txBody>
      </p:sp>
      <p:sp>
        <p:nvSpPr>
          <p:cNvPr id="2457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A936C9-F842-4FBA-AE55-0EB1A90A05D9}" type="slidenum">
              <a:rPr lang="en-US" altLang="ko-KR"/>
              <a:pPr/>
              <a:t>54</a:t>
            </a:fld>
            <a:endParaRPr lang="en-US" altLang="ko-KR"/>
          </a:p>
        </p:txBody>
      </p:sp>
      <p:sp>
        <p:nvSpPr>
          <p:cNvPr id="24580" name="TextBox 11"/>
          <p:cNvSpPr txBox="1">
            <a:spLocks noChangeArrowheads="1"/>
          </p:cNvSpPr>
          <p:nvPr/>
        </p:nvSpPr>
        <p:spPr bwMode="auto">
          <a:xfrm>
            <a:off x="5410200" y="5108991"/>
            <a:ext cx="3581400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2300" dirty="0" smtClean="0">
                <a:latin typeface="Calibri" pitchFamily="34" charset="0"/>
                <a:cs typeface="Calibri" pitchFamily="34" charset="0"/>
              </a:rPr>
              <a:t>When</a:t>
            </a:r>
            <a:r>
              <a:rPr lang="en-US" altLang="ko-KR" sz="2300" dirty="0" smtClean="0"/>
              <a:t> </a:t>
            </a:r>
            <a:r>
              <a:rPr lang="en-US" altLang="ko-KR" sz="230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altLang="ko-KR" sz="2300" dirty="0" smtClean="0">
                <a:latin typeface="Times New Roman" pitchFamily="18" charset="0"/>
                <a:cs typeface="Times New Roman" pitchFamily="18" charset="0"/>
              </a:rPr>
              <a:t>=3</a:t>
            </a:r>
            <a:r>
              <a:rPr lang="en-US" altLang="ko-KR" sz="2300" dirty="0" smtClean="0">
                <a:latin typeface="Calibri" pitchFamily="34" charset="0"/>
                <a:cs typeface="Calibri" pitchFamily="34" charset="0"/>
              </a:rPr>
              <a:t>, generalized Singleton </a:t>
            </a:r>
            <a:r>
              <a:rPr lang="en-US" altLang="ko-KR" sz="2300" dirty="0">
                <a:latin typeface="Calibri" pitchFamily="34" charset="0"/>
                <a:cs typeface="Calibri" pitchFamily="34" charset="0"/>
              </a:rPr>
              <a:t>bound is </a:t>
            </a:r>
            <a:r>
              <a:rPr lang="en-US" altLang="ko-KR" sz="2300" dirty="0" smtClean="0">
                <a:latin typeface="Times New Roman" pitchFamily="18" charset="0"/>
                <a:cs typeface="Times New Roman" pitchFamily="18" charset="0"/>
              </a:rPr>
              <a:t>3+3+3+3</a:t>
            </a:r>
            <a:r>
              <a:rPr lang="en-US" altLang="ko-KR" sz="2300" dirty="0" smtClean="0"/>
              <a:t>=</a:t>
            </a:r>
            <a:r>
              <a:rPr lang="en-US" altLang="ko-KR" sz="2300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en-US" altLang="ko-KR" sz="2300" dirty="0"/>
          </a:p>
        </p:txBody>
      </p:sp>
      <p:sp>
        <p:nvSpPr>
          <p:cNvPr id="24581" name="TextBox 9"/>
          <p:cNvSpPr txBox="1">
            <a:spLocks noChangeArrowheads="1"/>
          </p:cNvSpPr>
          <p:nvPr/>
        </p:nvSpPr>
        <p:spPr bwMode="auto">
          <a:xfrm>
            <a:off x="457200" y="2122944"/>
            <a:ext cx="50292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SzPct val="120000"/>
            </a:pPr>
            <a:r>
              <a:rPr lang="en-US" altLang="ko-KR" sz="2400" dirty="0" smtClean="0">
                <a:latin typeface="Calibri" pitchFamily="34" charset="0"/>
                <a:cs typeface="Calibri" pitchFamily="34" charset="0"/>
              </a:rPr>
              <a:t>Generalized Singleton bound</a:t>
            </a:r>
            <a:r>
              <a:rPr lang="en-US" altLang="ko-KR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altLang="ko-KR" sz="2400" dirty="0" smtClean="0">
                <a:latin typeface="Calibri" pitchFamily="34" charset="0"/>
                <a:cs typeface="Calibri" pitchFamily="34" charset="0"/>
              </a:rPr>
              <a:t>[Kim, Ho, Effros &amp; Avestimehr 09, Kosut, Tong &amp; Tse 09]:       </a:t>
            </a:r>
          </a:p>
          <a:p>
            <a:pPr>
              <a:buSzPct val="120000"/>
            </a:pPr>
            <a:r>
              <a:rPr lang="en-US" altLang="ko-KR" sz="2400" dirty="0" smtClean="0">
                <a:latin typeface="Calibri" pitchFamily="34" charset="0"/>
                <a:cs typeface="Calibri" pitchFamily="34" charset="0"/>
              </a:rPr>
              <a:t>       </a:t>
            </a:r>
          </a:p>
          <a:p>
            <a:pPr>
              <a:buSzPct val="120000"/>
            </a:pPr>
            <a:r>
              <a:rPr lang="en-US" altLang="ko-KR" sz="2400" dirty="0" smtClean="0">
                <a:latin typeface="Calibri" pitchFamily="34" charset="0"/>
                <a:cs typeface="Calibri" pitchFamily="34" charset="0"/>
              </a:rPr>
              <a:t>For any </a:t>
            </a:r>
            <a:r>
              <a:rPr lang="en-US" altLang="ko-KR" sz="2400" dirty="0">
                <a:latin typeface="Calibri" pitchFamily="34" charset="0"/>
                <a:cs typeface="Calibri" pitchFamily="34" charset="0"/>
              </a:rPr>
              <a:t>cut </a:t>
            </a:r>
            <a:r>
              <a:rPr lang="en-US" altLang="ko-KR" sz="2400" i="1" dirty="0">
                <a:latin typeface="Calibri" pitchFamily="34" charset="0"/>
                <a:cs typeface="Calibri" pitchFamily="34" charset="0"/>
              </a:rPr>
              <a:t>Q</a:t>
            </a:r>
            <a:r>
              <a:rPr lang="en-US" altLang="ko-KR" sz="2400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altLang="ko-KR" sz="2400" dirty="0" smtClean="0">
                <a:latin typeface="Calibri" pitchFamily="34" charset="0"/>
                <a:cs typeface="Calibri" pitchFamily="34" charset="0"/>
              </a:rPr>
              <a:t>after erasing any 2</a:t>
            </a:r>
            <a:r>
              <a:rPr lang="en-US" altLang="ko-KR" sz="2400" i="1" dirty="0" smtClean="0">
                <a:latin typeface="Calibri" pitchFamily="34" charset="0"/>
                <a:cs typeface="Calibri" pitchFamily="34" charset="0"/>
              </a:rPr>
              <a:t>z</a:t>
            </a:r>
            <a:r>
              <a:rPr lang="en-US" altLang="ko-KR" sz="2400" dirty="0" smtClean="0">
                <a:latin typeface="Calibri" pitchFamily="34" charset="0"/>
                <a:cs typeface="Calibri" pitchFamily="34" charset="0"/>
              </a:rPr>
              <a:t> links satisfying the downstream condition, the total capacity of the remaining links in </a:t>
            </a:r>
            <a:r>
              <a:rPr lang="en-US" altLang="ko-KR" sz="2400" i="1" dirty="0" smtClean="0">
                <a:latin typeface="Calibri" pitchFamily="34" charset="0"/>
                <a:cs typeface="Calibri" pitchFamily="34" charset="0"/>
              </a:rPr>
              <a:t>Q</a:t>
            </a:r>
            <a:r>
              <a:rPr lang="en-US" altLang="ko-KR" sz="2400" dirty="0" smtClean="0">
                <a:latin typeface="Calibri" pitchFamily="34" charset="0"/>
                <a:cs typeface="Calibri" pitchFamily="34" charset="0"/>
              </a:rPr>
              <a:t> is an upper bound on error correction capacity.</a:t>
            </a:r>
            <a:endParaRPr lang="en-US" altLang="ko-KR" sz="2400" dirty="0"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" name="Group 10"/>
          <p:cNvGrpSpPr/>
          <p:nvPr/>
        </p:nvGrpSpPr>
        <p:grpSpPr>
          <a:xfrm>
            <a:off x="5359400" y="1419200"/>
            <a:ext cx="3708400" cy="3810000"/>
            <a:chOff x="5638800" y="1419225"/>
            <a:chExt cx="3098800" cy="3457575"/>
          </a:xfrm>
        </p:grpSpPr>
        <p:pic>
          <p:nvPicPr>
            <p:cNvPr id="24582" name="Picture 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638800" y="1419225"/>
              <a:ext cx="3098800" cy="3457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Oval 8"/>
            <p:cNvSpPr/>
            <p:nvPr/>
          </p:nvSpPr>
          <p:spPr>
            <a:xfrm rot="2400000">
              <a:off x="7105039" y="3977117"/>
              <a:ext cx="894592" cy="381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 altLang="ko-KR">
                <a:solidFill>
                  <a:srgbClr val="FFFFFF"/>
                </a:solidFill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 rot="16200000" flipH="1">
              <a:off x="5638800" y="1676400"/>
              <a:ext cx="3124200" cy="2819400"/>
            </a:xfrm>
            <a:prstGeom prst="line">
              <a:avLst/>
            </a:prstGeom>
            <a:ln w="3810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 rot="2400000">
              <a:off x="6430530" y="2901325"/>
              <a:ext cx="201184" cy="16572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 altLang="ko-KR">
                <a:solidFill>
                  <a:srgbClr val="FFFFFF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8C7EA9-DD85-4869-A02B-125ACFD8E46B}" type="slidenum">
              <a:rPr lang="en-US" altLang="ko-KR" i="1">
                <a:latin typeface="Times New Roman" pitchFamily="18" charset="0"/>
                <a:cs typeface="Times New Roman" pitchFamily="18" charset="0"/>
              </a:rPr>
              <a:pPr/>
              <a:t>55</a:t>
            </a:fld>
            <a:endParaRPr lang="en-US" altLang="ko-KR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371600"/>
          </a:xfrm>
        </p:spPr>
        <p:txBody>
          <a:bodyPr/>
          <a:lstStyle/>
          <a:p>
            <a:r>
              <a:rPr lang="en-US" altLang="ko-KR" sz="3600" dirty="0" smtClean="0"/>
              <a:t>Generalized Singleton bound - intuition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5791200" cy="4800600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cs typeface="Times New Roman" pitchFamily="18" charset="0"/>
              </a:rPr>
              <a:t>Suppose the bound is violated.  Then there exist two </a:t>
            </a:r>
            <a:r>
              <a:rPr lang="en-US" altLang="ko-KR" sz="2400" dirty="0" err="1" smtClean="0">
                <a:cs typeface="Times New Roman" pitchFamily="18" charset="0"/>
              </a:rPr>
              <a:t>codewords</a:t>
            </a:r>
            <a:r>
              <a:rPr lang="en-US" altLang="ko-KR" sz="2400" dirty="0" smtClean="0">
                <a:cs typeface="Times New Roman" pitchFamily="18" charset="0"/>
              </a:rPr>
              <a:t>  </a:t>
            </a:r>
            <a:r>
              <a:rPr lang="en-US" altLang="ko-KR" sz="2400" i="1" dirty="0" smtClean="0">
                <a:latin typeface="Times New Roman" pitchFamily="18" charset="0"/>
                <a:cs typeface="Times New Roman" pitchFamily="18" charset="0"/>
              </a:rPr>
              <a:t>x, x’  </a:t>
            </a:r>
            <a:r>
              <a:rPr lang="en-US" altLang="ko-KR" sz="2400" dirty="0" smtClean="0">
                <a:cs typeface="Times New Roman" pitchFamily="18" charset="0"/>
              </a:rPr>
              <a:t>that differ in </a:t>
            </a:r>
            <a:r>
              <a:rPr lang="en-US" altLang="ko-KR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ko-KR" sz="240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altLang="ko-KR" sz="2400" dirty="0" smtClean="0"/>
              <a:t> links satisfying the downstream condition  and </a:t>
            </a:r>
            <a:r>
              <a:rPr lang="en-US" altLang="ko-KR" sz="2400" dirty="0" smtClean="0">
                <a:cs typeface="Times New Roman" pitchFamily="18" charset="0"/>
              </a:rPr>
              <a:t>agree on the remaining links</a:t>
            </a:r>
          </a:p>
          <a:p>
            <a:pPr>
              <a:buClr>
                <a:schemeClr val="tx1"/>
              </a:buClr>
              <a:buSzPct val="120000"/>
            </a:pPr>
            <a:r>
              <a:rPr lang="en-US" altLang="ko-KR" sz="2400" dirty="0" smtClean="0">
                <a:cs typeface="Times New Roman" pitchFamily="18" charset="0"/>
              </a:rPr>
              <a:t>There exist error values </a:t>
            </a:r>
            <a:r>
              <a:rPr lang="en-US" altLang="ko-KR" sz="2400" i="1" dirty="0" smtClean="0">
                <a:latin typeface="Times New Roman" pitchFamily="18" charset="0"/>
                <a:cs typeface="Times New Roman" pitchFamily="18" charset="0"/>
              </a:rPr>
              <a:t>e, e’ </a:t>
            </a:r>
            <a:r>
              <a:rPr lang="en-US" altLang="ko-KR" sz="2400" dirty="0" smtClean="0">
                <a:cs typeface="Times New Roman" pitchFamily="18" charset="0"/>
              </a:rPr>
              <a:t>such that sink</a:t>
            </a:r>
            <a:r>
              <a:rPr lang="en-US" altLang="ko-KR" sz="2400" i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altLang="ko-KR" sz="2400" dirty="0" smtClean="0">
                <a:cs typeface="Times New Roman" pitchFamily="18" charset="0"/>
              </a:rPr>
              <a:t>cannot distinguish (</a:t>
            </a:r>
            <a:r>
              <a:rPr lang="en-US" altLang="ko-KR" sz="2400" i="1" dirty="0" err="1" smtClean="0">
                <a:latin typeface="Times New Roman" pitchFamily="18" charset="0"/>
                <a:cs typeface="Times New Roman" pitchFamily="18" charset="0"/>
              </a:rPr>
              <a:t>x,e</a:t>
            </a:r>
            <a:r>
              <a:rPr lang="en-US" altLang="ko-KR" sz="2400" dirty="0" smtClean="0">
                <a:cs typeface="Times New Roman" pitchFamily="18" charset="0"/>
              </a:rPr>
              <a:t>) and (</a:t>
            </a:r>
            <a:r>
              <a:rPr lang="en-US" altLang="ko-KR" sz="2400" i="1" dirty="0" err="1" smtClean="0">
                <a:latin typeface="Times New Roman" pitchFamily="18" charset="0"/>
                <a:cs typeface="Times New Roman" pitchFamily="18" charset="0"/>
              </a:rPr>
              <a:t>x’,e</a:t>
            </a:r>
            <a:r>
              <a:rPr lang="en-US" altLang="ko-KR" sz="2400" i="1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altLang="ko-KR" sz="2400" dirty="0" smtClean="0">
                <a:cs typeface="Times New Roman" pitchFamily="18" charset="0"/>
              </a:rPr>
              <a:t>) </a:t>
            </a:r>
            <a:endParaRPr lang="en-US" altLang="ko-K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1"/>
              </a:buClr>
              <a:buSzPct val="120000"/>
            </a:pPr>
            <a:endParaRPr lang="en-US" altLang="ko-K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1"/>
              </a:buClr>
              <a:buSzPct val="120000"/>
              <a:buFont typeface="Wingdings" pitchFamily="2" charset="2"/>
              <a:buNone/>
            </a:pPr>
            <a:r>
              <a:rPr lang="en-US" altLang="ko-KR" sz="2400" dirty="0" smtClean="0"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None/>
            </a:pPr>
            <a:endParaRPr lang="en-US" altLang="ko-KR" sz="2400" dirty="0" smtClean="0"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altLang="ko-KR" sz="2400" dirty="0" smtClean="0">
              <a:cs typeface="Times New Roman" pitchFamily="18" charset="0"/>
            </a:endParaRPr>
          </a:p>
        </p:txBody>
      </p: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4191000"/>
            <a:ext cx="2743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Straight Connector 17"/>
          <p:cNvCxnSpPr/>
          <p:nvPr/>
        </p:nvCxnSpPr>
        <p:spPr>
          <a:xfrm rot="16200000" flipH="1">
            <a:off x="669543" y="4192077"/>
            <a:ext cx="2340998" cy="249586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4191000"/>
            <a:ext cx="2743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Oval 21"/>
          <p:cNvSpPr/>
          <p:nvPr/>
        </p:nvSpPr>
        <p:spPr>
          <a:xfrm rot="2400000">
            <a:off x="7638795" y="3264420"/>
            <a:ext cx="527442" cy="25045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 i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rot="16200000" flipH="1">
            <a:off x="6308343" y="4192077"/>
            <a:ext cx="2340998" cy="249586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09600" y="44958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858000" y="5193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b'</a:t>
            </a:r>
            <a:endParaRPr lang="en-US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30896" y="57150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153400" y="6336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d"</a:t>
            </a:r>
            <a:endParaRPr lang="en-US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248400" y="44958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362200" y="62484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en-US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19200" y="51816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315200" y="58028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c'</a:t>
            </a:r>
            <a:endParaRPr lang="en-US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4191000"/>
            <a:ext cx="2743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Oval 35"/>
          <p:cNvSpPr/>
          <p:nvPr/>
        </p:nvSpPr>
        <p:spPr>
          <a:xfrm rot="2400000">
            <a:off x="4631666" y="5971429"/>
            <a:ext cx="334068" cy="19207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 i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rot="16200000" flipH="1">
            <a:off x="3488943" y="4192077"/>
            <a:ext cx="2340998" cy="249586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 rot="2400000">
            <a:off x="3977476" y="5301554"/>
            <a:ext cx="178097" cy="12418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 i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429000" y="44958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419600" y="5715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c'</a:t>
            </a:r>
            <a:endParaRPr lang="en-US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81600" y="6324600"/>
            <a:ext cx="61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d''</a:t>
            </a:r>
            <a:endParaRPr lang="en-US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114800" y="524592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b'</a:t>
            </a:r>
            <a:endParaRPr lang="en-US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3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1219200"/>
            <a:ext cx="2743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5" name="Straight Connector 44"/>
          <p:cNvCxnSpPr/>
          <p:nvPr/>
        </p:nvCxnSpPr>
        <p:spPr>
          <a:xfrm rot="16200000" flipH="1">
            <a:off x="6308343" y="1220277"/>
            <a:ext cx="2340998" cy="249586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6248400" y="15240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315200" y="2831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c'</a:t>
            </a:r>
            <a:endParaRPr lang="en-US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077200" y="3276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d'</a:t>
            </a:r>
            <a:endParaRPr lang="en-US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934200" y="2204864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b'</a:t>
            </a:r>
            <a:endParaRPr lang="en-US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Right Arrow 50"/>
          <p:cNvSpPr/>
          <p:nvPr/>
        </p:nvSpPr>
        <p:spPr>
          <a:xfrm rot="5400000">
            <a:off x="7162800" y="3810000"/>
            <a:ext cx="381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Right Arrow 51"/>
          <p:cNvSpPr/>
          <p:nvPr/>
        </p:nvSpPr>
        <p:spPr>
          <a:xfrm>
            <a:off x="2971800" y="5410200"/>
            <a:ext cx="381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Oval 53"/>
          <p:cNvSpPr/>
          <p:nvPr/>
        </p:nvSpPr>
        <p:spPr>
          <a:xfrm rot="2400000">
            <a:off x="7686294" y="6232386"/>
            <a:ext cx="527442" cy="25045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 i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Oval 54"/>
          <p:cNvSpPr/>
          <p:nvPr/>
        </p:nvSpPr>
        <p:spPr>
          <a:xfrm rot="2400000">
            <a:off x="6860506" y="2150850"/>
            <a:ext cx="437907" cy="404269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 i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Oval 56"/>
          <p:cNvSpPr/>
          <p:nvPr/>
        </p:nvSpPr>
        <p:spPr>
          <a:xfrm rot="2400000">
            <a:off x="1152097" y="5104539"/>
            <a:ext cx="381553" cy="404269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 i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Oval 57"/>
          <p:cNvSpPr/>
          <p:nvPr/>
        </p:nvSpPr>
        <p:spPr>
          <a:xfrm rot="2400000">
            <a:off x="1585582" y="5620027"/>
            <a:ext cx="512178" cy="528446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 i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Oval 58"/>
          <p:cNvSpPr/>
          <p:nvPr/>
        </p:nvSpPr>
        <p:spPr>
          <a:xfrm rot="2400000">
            <a:off x="1981103" y="6097621"/>
            <a:ext cx="817921" cy="404269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 i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Oval 43"/>
          <p:cNvSpPr/>
          <p:nvPr/>
        </p:nvSpPr>
        <p:spPr>
          <a:xfrm rot="2400000">
            <a:off x="7761185" y="3146847"/>
            <a:ext cx="860652" cy="404269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 i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Oval 45"/>
          <p:cNvSpPr/>
          <p:nvPr/>
        </p:nvSpPr>
        <p:spPr>
          <a:xfrm rot="2400000">
            <a:off x="7397144" y="2675669"/>
            <a:ext cx="512178" cy="528446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 i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nimBg="1"/>
      <p:bldP spid="22" grpId="0" animBg="1"/>
      <p:bldP spid="28" grpId="0"/>
      <p:bldP spid="30" grpId="0"/>
      <p:bldP spid="31" grpId="0"/>
      <p:bldP spid="34" grpId="0"/>
      <p:bldP spid="36" grpId="0" animBg="1"/>
      <p:bldP spid="38" grpId="0" animBg="1"/>
      <p:bldP spid="39" grpId="0"/>
      <p:bldP spid="40" grpId="0"/>
      <p:bldP spid="41" grpId="0"/>
      <p:bldP spid="42" grpId="0"/>
      <p:bldP spid="51" grpId="0" animBg="1"/>
      <p:bldP spid="52" grpId="0" animBg="1"/>
      <p:bldP spid="54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524000"/>
            <a:ext cx="3098800" cy="345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dirty="0" smtClean="0"/>
              <a:t>Idea 1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3707904" y="1556792"/>
            <a:ext cx="4824536" cy="1728192"/>
          </a:xfrm>
        </p:spPr>
        <p:txBody>
          <a:bodyPr>
            <a:normAutofit/>
          </a:bodyPr>
          <a:lstStyle/>
          <a:p>
            <a:r>
              <a:rPr lang="en-US" altLang="ko-KR" sz="2500" dirty="0" smtClean="0"/>
              <a:t>Observation: generalized Singleton bound is not tight when downstream links have smaller capacities.</a:t>
            </a:r>
          </a:p>
          <a:p>
            <a:endParaRPr lang="en-US" altLang="ko-KR" sz="2500" dirty="0" smtClean="0"/>
          </a:p>
          <a:p>
            <a:endParaRPr lang="en-US" altLang="ko-KR" sz="2500" dirty="0" smtClean="0"/>
          </a:p>
          <a:p>
            <a:pPr>
              <a:buFont typeface="Wingdings" pitchFamily="2" charset="2"/>
              <a:buNone/>
            </a:pPr>
            <a:endParaRPr lang="en-US" altLang="ko-KR" sz="2500" dirty="0" smtClean="0"/>
          </a:p>
          <a:p>
            <a:endParaRPr lang="en-US" altLang="ko-KR" sz="2500" dirty="0" smtClean="0"/>
          </a:p>
        </p:txBody>
      </p:sp>
      <p:sp>
        <p:nvSpPr>
          <p:cNvPr id="276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E60401-DB56-4441-909F-5D085B9A5BCA}" type="slidenum">
              <a:rPr lang="en-US" altLang="ko-KR"/>
              <a:pPr/>
              <a:t>56</a:t>
            </a:fld>
            <a:endParaRPr lang="en-US" altLang="ko-KR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67944" y="3908663"/>
            <a:ext cx="4464496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500" dirty="0" smtClean="0">
                <a:latin typeface="Calibri" pitchFamily="34" charset="0"/>
                <a:cs typeface="Calibri" pitchFamily="34" charset="0"/>
              </a:rPr>
              <a:t>Idea </a:t>
            </a:r>
            <a:r>
              <a:rPr lang="en-US" altLang="ko-KR" sz="2500" dirty="0">
                <a:latin typeface="Calibri" pitchFamily="34" charset="0"/>
                <a:cs typeface="Calibri" pitchFamily="34" charset="0"/>
              </a:rPr>
              <a:t>1: erase any </a:t>
            </a:r>
            <a:r>
              <a:rPr lang="en-US" altLang="ko-KR" sz="2500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ko-KR" sz="2500" dirty="0" err="1"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en-US" altLang="ko-KR" sz="2500" i="1" dirty="0" err="1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altLang="ko-KR" sz="2500" dirty="0"/>
              <a:t> </a:t>
            </a:r>
            <a:r>
              <a:rPr lang="en-US" altLang="ko-KR" sz="2500" dirty="0">
                <a:latin typeface="Calibri" pitchFamily="34" charset="0"/>
                <a:cs typeface="Calibri" pitchFamily="34" charset="0"/>
              </a:rPr>
              <a:t>largest capacity links and apply Singleton bound with </a:t>
            </a:r>
            <a:r>
              <a:rPr lang="en-US" altLang="ko-KR" sz="250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altLang="ko-KR" sz="25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ko-KR" sz="25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ko-KR" sz="2500" dirty="0" smtClean="0"/>
              <a:t> </a:t>
            </a:r>
            <a:r>
              <a:rPr lang="en-US" altLang="ko-KR" sz="2500" dirty="0">
                <a:latin typeface="Calibri" pitchFamily="34" charset="0"/>
                <a:cs typeface="Calibri" pitchFamily="34" charset="0"/>
              </a:rPr>
              <a:t>adversarial links on </a:t>
            </a:r>
            <a:r>
              <a:rPr lang="en-US" altLang="ko-KR" sz="2500" dirty="0" smtClean="0">
                <a:latin typeface="Calibri" pitchFamily="34" charset="0"/>
                <a:cs typeface="Calibri" pitchFamily="34" charset="0"/>
              </a:rPr>
              <a:t>remaining </a:t>
            </a:r>
            <a:r>
              <a:rPr lang="en-US" altLang="ko-KR" sz="2500" dirty="0">
                <a:latin typeface="Calibri" pitchFamily="34" charset="0"/>
                <a:cs typeface="Calibri" pitchFamily="34" charset="0"/>
              </a:rPr>
              <a:t>network. </a:t>
            </a:r>
          </a:p>
          <a:p>
            <a:endParaRPr lang="en-US" altLang="ko-KR" sz="2500" dirty="0"/>
          </a:p>
        </p:txBody>
      </p:sp>
      <p:sp>
        <p:nvSpPr>
          <p:cNvPr id="9" name="Right Arrow 8"/>
          <p:cNvSpPr/>
          <p:nvPr/>
        </p:nvSpPr>
        <p:spPr>
          <a:xfrm rot="5400000">
            <a:off x="4400364" y="3312604"/>
            <a:ext cx="724272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 sz="2500">
              <a:solidFill>
                <a:srgbClr val="FFFFFF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 rot="2400000">
            <a:off x="936625" y="2646363"/>
            <a:ext cx="2286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 rot="2400000">
            <a:off x="2290763" y="3970338"/>
            <a:ext cx="342900" cy="228600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rot="16200000" flipH="1">
            <a:off x="533400" y="2057400"/>
            <a:ext cx="3124200" cy="281940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  <p:bldP spid="11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Idea 2</a:t>
            </a:r>
            <a:endParaRPr lang="en-US" altLang="ko-KR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9552" y="1628800"/>
            <a:ext cx="837584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500" dirty="0" smtClean="0">
                <a:latin typeface="Calibri" pitchFamily="34" charset="0"/>
                <a:cs typeface="Calibri" pitchFamily="34" charset="0"/>
              </a:rPr>
              <a:t>If adversary controls some forward links as well as their downstream feedback links, he can hide his errors</a:t>
            </a:r>
            <a:endParaRPr lang="en-US" altLang="ko-KR" sz="25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1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420888"/>
            <a:ext cx="3482975" cy="39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TextBox 9"/>
          <p:cNvSpPr txBox="1">
            <a:spLocks noChangeArrowheads="1"/>
          </p:cNvSpPr>
          <p:nvPr/>
        </p:nvSpPr>
        <p:spPr bwMode="auto">
          <a:xfrm>
            <a:off x="1143744" y="2941067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8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sz="18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ko-KR" altLang="en-US" sz="18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9"/>
          <p:cNvSpPr txBox="1">
            <a:spLocks noChangeArrowheads="1"/>
          </p:cNvSpPr>
          <p:nvPr/>
        </p:nvSpPr>
        <p:spPr bwMode="auto">
          <a:xfrm>
            <a:off x="1295400" y="3289251"/>
            <a:ext cx="457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800" i="1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sz="1800" i="1" baseline="-25000">
                <a:latin typeface="Times New Roman" pitchFamily="18" charset="0"/>
                <a:cs typeface="Times New Roman" pitchFamily="18" charset="0"/>
              </a:rPr>
              <a:t>2</a:t>
            </a:r>
            <a:endParaRPr lang="ko-KR" altLang="en-US" sz="18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9"/>
          <p:cNvSpPr txBox="1">
            <a:spLocks noChangeArrowheads="1"/>
          </p:cNvSpPr>
          <p:nvPr/>
        </p:nvSpPr>
        <p:spPr bwMode="auto">
          <a:xfrm>
            <a:off x="1524000" y="3594051"/>
            <a:ext cx="457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800" i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altLang="ko-KR" sz="1800" baseline="-25000">
                <a:latin typeface="Times New Roman" pitchFamily="18" charset="0"/>
                <a:cs typeface="Times New Roman" pitchFamily="18" charset="0"/>
              </a:rPr>
              <a:t>1</a:t>
            </a:r>
            <a:endParaRPr lang="ko-KR" altLang="en-US" sz="18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9"/>
          <p:cNvSpPr txBox="1">
            <a:spLocks noChangeArrowheads="1"/>
          </p:cNvSpPr>
          <p:nvPr/>
        </p:nvSpPr>
        <p:spPr bwMode="auto">
          <a:xfrm>
            <a:off x="1905000" y="3822651"/>
            <a:ext cx="457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800" i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altLang="ko-KR" sz="1800" i="1" baseline="-25000">
                <a:latin typeface="Times New Roman" pitchFamily="18" charset="0"/>
                <a:cs typeface="Times New Roman" pitchFamily="18" charset="0"/>
              </a:rPr>
              <a:t>2</a:t>
            </a:r>
            <a:endParaRPr lang="ko-KR" altLang="en-US" sz="18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9"/>
          <p:cNvSpPr txBox="1">
            <a:spLocks noChangeArrowheads="1"/>
          </p:cNvSpPr>
          <p:nvPr/>
        </p:nvSpPr>
        <p:spPr bwMode="auto">
          <a:xfrm>
            <a:off x="2286000" y="4824363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800" i="1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800" i="1" baseline="-25000">
                <a:latin typeface="Times New Roman" pitchFamily="18" charset="0"/>
                <a:cs typeface="Times New Roman" pitchFamily="18" charset="0"/>
              </a:rPr>
              <a:t>1</a:t>
            </a:r>
            <a:endParaRPr lang="ko-KR" altLang="en-US" sz="18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9"/>
          <p:cNvSpPr txBox="1">
            <a:spLocks noChangeArrowheads="1"/>
          </p:cNvSpPr>
          <p:nvPr/>
        </p:nvSpPr>
        <p:spPr bwMode="auto">
          <a:xfrm>
            <a:off x="2743200" y="4965651"/>
            <a:ext cx="533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800" i="1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800" i="1" baseline="-25000">
                <a:latin typeface="Times New Roman" pitchFamily="18" charset="0"/>
                <a:cs typeface="Times New Roman" pitchFamily="18" charset="0"/>
              </a:rPr>
              <a:t>3</a:t>
            </a:r>
            <a:endParaRPr lang="ko-KR" altLang="en-US" sz="18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9"/>
          <p:cNvSpPr txBox="1">
            <a:spLocks noChangeArrowheads="1"/>
          </p:cNvSpPr>
          <p:nvPr/>
        </p:nvSpPr>
        <p:spPr bwMode="auto">
          <a:xfrm>
            <a:off x="2987824" y="5085184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8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sz="1800" i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ko-KR" altLang="en-US" sz="18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9"/>
          <p:cNvSpPr txBox="1">
            <a:spLocks noChangeArrowheads="1"/>
          </p:cNvSpPr>
          <p:nvPr/>
        </p:nvSpPr>
        <p:spPr bwMode="auto">
          <a:xfrm>
            <a:off x="7742929" y="5517232"/>
            <a:ext cx="533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8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sz="1800" i="1" baseline="-25000" dirty="0">
                <a:latin typeface="Times New Roman" pitchFamily="18" charset="0"/>
                <a:cs typeface="Times New Roman" pitchFamily="18" charset="0"/>
              </a:rPr>
              <a:t>6</a:t>
            </a:r>
            <a:endParaRPr lang="ko-KR" altLang="en-US" sz="18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44"/>
          <p:cNvSpPr txBox="1">
            <a:spLocks noChangeArrowheads="1"/>
          </p:cNvSpPr>
          <p:nvPr/>
        </p:nvSpPr>
        <p:spPr bwMode="auto">
          <a:xfrm>
            <a:off x="1905000" y="4127451"/>
            <a:ext cx="1219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8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sz="1800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ko-KR" sz="1800" i="1" dirty="0">
                <a:latin typeface="Times New Roman" pitchFamily="18" charset="0"/>
                <a:cs typeface="Times New Roman" pitchFamily="18" charset="0"/>
              </a:rPr>
              <a:t>,y</a:t>
            </a:r>
            <a:r>
              <a:rPr lang="en-US" altLang="ko-KR" sz="1800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ko-KR" sz="1800" i="1" dirty="0">
                <a:latin typeface="Times New Roman" pitchFamily="18" charset="0"/>
                <a:cs typeface="Times New Roman" pitchFamily="18" charset="0"/>
              </a:rPr>
              <a:t>,u</a:t>
            </a:r>
            <a:r>
              <a:rPr lang="en-US" altLang="ko-KR" sz="1800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ko-KR" sz="1800" i="1" dirty="0">
                <a:latin typeface="Times New Roman" pitchFamily="18" charset="0"/>
                <a:cs typeface="Times New Roman" pitchFamily="18" charset="0"/>
              </a:rPr>
              <a:t>,u</a:t>
            </a:r>
            <a:r>
              <a:rPr lang="en-US" altLang="ko-KR" sz="1800" i="1" baseline="-250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1" name="Oval 60"/>
          <p:cNvSpPr/>
          <p:nvPr/>
        </p:nvSpPr>
        <p:spPr>
          <a:xfrm rot="2400000">
            <a:off x="1379538" y="4149676"/>
            <a:ext cx="365125" cy="15875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  <p:sp>
        <p:nvSpPr>
          <p:cNvPr id="62" name="Oval 61"/>
          <p:cNvSpPr/>
          <p:nvPr/>
        </p:nvSpPr>
        <p:spPr>
          <a:xfrm>
            <a:off x="1447800" y="4432251"/>
            <a:ext cx="2286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1752600" y="3589288"/>
            <a:ext cx="152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2099220" y="3829763"/>
            <a:ext cx="152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’</a:t>
            </a:r>
          </a:p>
        </p:txBody>
      </p:sp>
      <p:pic>
        <p:nvPicPr>
          <p:cNvPr id="65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75225" y="2420888"/>
            <a:ext cx="3482975" cy="39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" name="TextBox 9"/>
          <p:cNvSpPr txBox="1">
            <a:spLocks noChangeArrowheads="1"/>
          </p:cNvSpPr>
          <p:nvPr/>
        </p:nvSpPr>
        <p:spPr bwMode="auto">
          <a:xfrm>
            <a:off x="5410944" y="2987105"/>
            <a:ext cx="457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800" i="1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sz="1800" baseline="-25000">
                <a:latin typeface="Times New Roman" pitchFamily="18" charset="0"/>
                <a:cs typeface="Times New Roman" pitchFamily="18" charset="0"/>
              </a:rPr>
              <a:t>1</a:t>
            </a:r>
            <a:endParaRPr lang="ko-KR" altLang="en-US" sz="18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Box 9"/>
          <p:cNvSpPr txBox="1">
            <a:spLocks noChangeArrowheads="1"/>
          </p:cNvSpPr>
          <p:nvPr/>
        </p:nvSpPr>
        <p:spPr bwMode="auto">
          <a:xfrm>
            <a:off x="5554960" y="3284984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8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sz="1800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ko-KR" altLang="en-US" sz="18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Box 9"/>
          <p:cNvSpPr txBox="1">
            <a:spLocks noChangeArrowheads="1"/>
          </p:cNvSpPr>
          <p:nvPr/>
        </p:nvSpPr>
        <p:spPr bwMode="auto">
          <a:xfrm>
            <a:off x="6477000" y="4870401"/>
            <a:ext cx="457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800" i="1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800" baseline="-25000">
                <a:latin typeface="Times New Roman" pitchFamily="18" charset="0"/>
                <a:cs typeface="Times New Roman" pitchFamily="18" charset="0"/>
              </a:rPr>
              <a:t>1</a:t>
            </a:r>
            <a:endParaRPr lang="ko-KR" altLang="en-US" sz="18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Box 9"/>
          <p:cNvSpPr txBox="1">
            <a:spLocks noChangeArrowheads="1"/>
          </p:cNvSpPr>
          <p:nvPr/>
        </p:nvSpPr>
        <p:spPr bwMode="auto">
          <a:xfrm>
            <a:off x="6934200" y="5099001"/>
            <a:ext cx="533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800" i="1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800" i="1" baseline="-25000">
                <a:latin typeface="Times New Roman" pitchFamily="18" charset="0"/>
                <a:cs typeface="Times New Roman" pitchFamily="18" charset="0"/>
              </a:rPr>
              <a:t>3</a:t>
            </a:r>
            <a:endParaRPr lang="ko-KR" altLang="en-US" sz="18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9"/>
          <p:cNvSpPr txBox="1">
            <a:spLocks noChangeArrowheads="1"/>
          </p:cNvSpPr>
          <p:nvPr/>
        </p:nvSpPr>
        <p:spPr bwMode="auto">
          <a:xfrm>
            <a:off x="7308304" y="5085184"/>
            <a:ext cx="533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8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sz="1800" i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ko-KR" altLang="en-US" sz="18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Box 53"/>
          <p:cNvSpPr txBox="1">
            <a:spLocks noChangeArrowheads="1"/>
          </p:cNvSpPr>
          <p:nvPr/>
        </p:nvSpPr>
        <p:spPr bwMode="auto">
          <a:xfrm>
            <a:off x="6172200" y="4184601"/>
            <a:ext cx="12954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600" i="1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sz="1600" i="1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ko-KR" sz="1600" i="1">
                <a:latin typeface="Times New Roman" pitchFamily="18" charset="0"/>
                <a:cs typeface="Times New Roman" pitchFamily="18" charset="0"/>
              </a:rPr>
              <a:t>,y</a:t>
            </a:r>
            <a:r>
              <a:rPr lang="en-US" altLang="ko-KR" sz="1600" i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ko-KR" sz="1600" i="1">
                <a:latin typeface="Times New Roman" pitchFamily="18" charset="0"/>
                <a:cs typeface="Times New Roman" pitchFamily="18" charset="0"/>
              </a:rPr>
              <a:t>, u</a:t>
            </a:r>
            <a:r>
              <a:rPr lang="en-US" altLang="ko-KR" sz="16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ko-KR" sz="160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altLang="ko-KR" sz="1600" i="1">
                <a:latin typeface="Times New Roman" pitchFamily="18" charset="0"/>
                <a:cs typeface="Times New Roman" pitchFamily="18" charset="0"/>
              </a:rPr>
              <a:t>, u</a:t>
            </a:r>
            <a:r>
              <a:rPr lang="en-US" altLang="ko-KR" sz="1600" i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ko-KR" sz="1600">
                <a:latin typeface="Times New Roman" pitchFamily="18" charset="0"/>
                <a:cs typeface="Times New Roman" pitchFamily="18" charset="0"/>
              </a:rPr>
              <a:t>’</a:t>
            </a:r>
          </a:p>
        </p:txBody>
      </p:sp>
      <p:sp>
        <p:nvSpPr>
          <p:cNvPr id="73" name="TextBox 55"/>
          <p:cNvSpPr txBox="1">
            <a:spLocks noChangeArrowheads="1"/>
          </p:cNvSpPr>
          <p:nvPr/>
        </p:nvSpPr>
        <p:spPr bwMode="auto">
          <a:xfrm>
            <a:off x="5867400" y="3487688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800" i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altLang="ko-KR" sz="18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ko-KR" sz="1800">
                <a:latin typeface="Times New Roman" pitchFamily="18" charset="0"/>
                <a:cs typeface="Times New Roman" pitchFamily="18" charset="0"/>
              </a:rPr>
              <a:t>’</a:t>
            </a:r>
          </a:p>
        </p:txBody>
      </p:sp>
      <p:sp>
        <p:nvSpPr>
          <p:cNvPr id="74" name="TextBox 56"/>
          <p:cNvSpPr txBox="1">
            <a:spLocks noChangeArrowheads="1"/>
          </p:cNvSpPr>
          <p:nvPr/>
        </p:nvSpPr>
        <p:spPr bwMode="auto">
          <a:xfrm>
            <a:off x="6172200" y="3803601"/>
            <a:ext cx="457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800" i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altLang="ko-KR" sz="18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ko-KR" sz="1800">
                <a:latin typeface="Times New Roman" pitchFamily="18" charset="0"/>
                <a:cs typeface="Times New Roman" pitchFamily="18" charset="0"/>
              </a:rPr>
              <a:t>’</a:t>
            </a:r>
          </a:p>
        </p:txBody>
      </p:sp>
      <p:sp>
        <p:nvSpPr>
          <p:cNvPr id="76" name="TextBox 41"/>
          <p:cNvSpPr txBox="1">
            <a:spLocks noChangeArrowheads="1"/>
          </p:cNvSpPr>
          <p:nvPr/>
        </p:nvSpPr>
        <p:spPr bwMode="auto">
          <a:xfrm>
            <a:off x="6705600" y="4854526"/>
            <a:ext cx="152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/>
              <a:t>’</a:t>
            </a:r>
          </a:p>
        </p:txBody>
      </p:sp>
      <p:sp>
        <p:nvSpPr>
          <p:cNvPr id="77" name="TextBox 42"/>
          <p:cNvSpPr txBox="1">
            <a:spLocks noChangeArrowheads="1"/>
          </p:cNvSpPr>
          <p:nvPr/>
        </p:nvSpPr>
        <p:spPr bwMode="auto">
          <a:xfrm>
            <a:off x="7162800" y="5087888"/>
            <a:ext cx="15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/>
              <a:t>’</a:t>
            </a:r>
          </a:p>
        </p:txBody>
      </p:sp>
      <p:sp>
        <p:nvSpPr>
          <p:cNvPr id="78" name="Rectangle 77"/>
          <p:cNvSpPr/>
          <p:nvPr/>
        </p:nvSpPr>
        <p:spPr>
          <a:xfrm>
            <a:off x="6705600" y="4935488"/>
            <a:ext cx="152400" cy="825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 flipV="1">
            <a:off x="7217244" y="5200622"/>
            <a:ext cx="76200" cy="460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  <p:sp>
        <p:nvSpPr>
          <p:cNvPr id="80" name="TextBox 79"/>
          <p:cNvSpPr txBox="1">
            <a:spLocks noChangeArrowheads="1"/>
          </p:cNvSpPr>
          <p:nvPr/>
        </p:nvSpPr>
        <p:spPr bwMode="auto">
          <a:xfrm>
            <a:off x="2823549" y="4126996"/>
            <a:ext cx="152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81" name="TextBox 80"/>
          <p:cNvSpPr txBox="1">
            <a:spLocks noChangeArrowheads="1"/>
          </p:cNvSpPr>
          <p:nvPr/>
        </p:nvSpPr>
        <p:spPr bwMode="auto">
          <a:xfrm>
            <a:off x="2554707" y="4126996"/>
            <a:ext cx="152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82" name="Oval 81"/>
          <p:cNvSpPr/>
          <p:nvPr/>
        </p:nvSpPr>
        <p:spPr>
          <a:xfrm rot="2903119">
            <a:off x="5342871" y="2803001"/>
            <a:ext cx="849995" cy="903005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  <p:sp>
        <p:nvSpPr>
          <p:cNvPr id="83" name="Oval 82"/>
          <p:cNvSpPr/>
          <p:nvPr/>
        </p:nvSpPr>
        <p:spPr>
          <a:xfrm rot="2806304">
            <a:off x="7281321" y="5126665"/>
            <a:ext cx="1036756" cy="641432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  <p:sp>
        <p:nvSpPr>
          <p:cNvPr id="84" name="TextBox 9"/>
          <p:cNvSpPr txBox="1">
            <a:spLocks noChangeArrowheads="1"/>
          </p:cNvSpPr>
          <p:nvPr/>
        </p:nvSpPr>
        <p:spPr bwMode="auto">
          <a:xfrm>
            <a:off x="7783016" y="5517232"/>
            <a:ext cx="533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8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sz="1800" i="1" baseline="-25000" dirty="0">
                <a:latin typeface="Times New Roman" pitchFamily="18" charset="0"/>
                <a:cs typeface="Times New Roman" pitchFamily="18" charset="0"/>
              </a:rPr>
              <a:t>6</a:t>
            </a:r>
            <a:endParaRPr lang="ko-KR" altLang="en-US" sz="18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Oval 84"/>
          <p:cNvSpPr/>
          <p:nvPr/>
        </p:nvSpPr>
        <p:spPr>
          <a:xfrm rot="2806304">
            <a:off x="2928920" y="5126665"/>
            <a:ext cx="1036756" cy="641432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  <p:sp>
        <p:nvSpPr>
          <p:cNvPr id="86" name="TextBox 9"/>
          <p:cNvSpPr txBox="1">
            <a:spLocks noChangeArrowheads="1"/>
          </p:cNvSpPr>
          <p:nvPr/>
        </p:nvSpPr>
        <p:spPr bwMode="auto">
          <a:xfrm>
            <a:off x="3390528" y="5517232"/>
            <a:ext cx="533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8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sz="1800" i="1" baseline="-25000" dirty="0">
                <a:latin typeface="Times New Roman" pitchFamily="18" charset="0"/>
                <a:cs typeface="Times New Roman" pitchFamily="18" charset="0"/>
              </a:rPr>
              <a:t>6</a:t>
            </a:r>
            <a:endParaRPr lang="ko-KR" altLang="en-US" sz="18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Oval 86"/>
          <p:cNvSpPr/>
          <p:nvPr/>
        </p:nvSpPr>
        <p:spPr>
          <a:xfrm rot="2903119">
            <a:off x="1060152" y="2857662"/>
            <a:ext cx="849995" cy="903005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 rot="2400000">
            <a:off x="6845300" y="4916438"/>
            <a:ext cx="558800" cy="163513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63" grpId="0" build="allAtOnce"/>
      <p:bldP spid="64" grpId="0" build="allAtOnce"/>
      <p:bldP spid="78" grpId="0" animBg="1"/>
      <p:bldP spid="79" grpId="0" animBg="1"/>
      <p:bldP spid="80" grpId="0" build="allAtOnce"/>
      <p:bldP spid="80" grpId="1" build="allAtOnce"/>
      <p:bldP spid="81" grpId="0" build="allAtOnce"/>
      <p:bldP spid="81" grpId="1" build="allAtOnce"/>
      <p:bldP spid="82" grpId="0" animBg="1"/>
      <p:bldP spid="83" grpId="0" animBg="1"/>
      <p:bldP spid="85" grpId="0" animBg="1"/>
      <p:bldP spid="87" grpId="0" animBg="1"/>
      <p:bldP spid="75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7611995" y="6225013"/>
            <a:ext cx="74635" cy="727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 3</a:t>
            </a:r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1" y="3140968"/>
            <a:ext cx="3881001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103260" y="4740524"/>
            <a:ext cx="7944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757305" y="4195399"/>
            <a:ext cx="433339" cy="327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ko-KR" alt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9"/>
          <p:cNvSpPr txBox="1">
            <a:spLocks noChangeArrowheads="1"/>
          </p:cNvSpPr>
          <p:nvPr/>
        </p:nvSpPr>
        <p:spPr bwMode="auto">
          <a:xfrm>
            <a:off x="1164359" y="4422840"/>
            <a:ext cx="433339" cy="327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ko-KR" alt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9"/>
          <p:cNvSpPr txBox="1">
            <a:spLocks noChangeArrowheads="1"/>
          </p:cNvSpPr>
          <p:nvPr/>
        </p:nvSpPr>
        <p:spPr bwMode="auto">
          <a:xfrm>
            <a:off x="1814368" y="5030043"/>
            <a:ext cx="433339" cy="327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u</a:t>
            </a:r>
            <a:endParaRPr lang="ko-KR" alt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9"/>
          <p:cNvSpPr txBox="1">
            <a:spLocks noChangeArrowheads="1"/>
          </p:cNvSpPr>
          <p:nvPr/>
        </p:nvSpPr>
        <p:spPr bwMode="auto">
          <a:xfrm>
            <a:off x="2319930" y="5498095"/>
            <a:ext cx="505562" cy="327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i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ko-KR" alt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9"/>
          <p:cNvSpPr txBox="1">
            <a:spLocks noChangeArrowheads="1"/>
          </p:cNvSpPr>
          <p:nvPr/>
        </p:nvSpPr>
        <p:spPr bwMode="auto">
          <a:xfrm>
            <a:off x="3114385" y="6254779"/>
            <a:ext cx="505562" cy="327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i="1" baseline="-25000" dirty="0">
                <a:latin typeface="Times New Roman" pitchFamily="18" charset="0"/>
                <a:cs typeface="Times New Roman" pitchFamily="18" charset="0"/>
              </a:rPr>
              <a:t>7</a:t>
            </a:r>
            <a:endParaRPr lang="ko-KR" alt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9"/>
          <p:cNvSpPr txBox="1">
            <a:spLocks noChangeArrowheads="1"/>
          </p:cNvSpPr>
          <p:nvPr/>
        </p:nvSpPr>
        <p:spPr bwMode="auto">
          <a:xfrm>
            <a:off x="2825492" y="6037831"/>
            <a:ext cx="505562" cy="409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i="1" baseline="-25000" dirty="0">
                <a:latin typeface="Times New Roman" pitchFamily="18" charset="0"/>
                <a:cs typeface="Times New Roman" pitchFamily="18" charset="0"/>
              </a:rPr>
              <a:t>6</a:t>
            </a:r>
            <a:endParaRPr lang="ko-KR" alt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9"/>
          <p:cNvSpPr txBox="1">
            <a:spLocks noChangeArrowheads="1"/>
          </p:cNvSpPr>
          <p:nvPr/>
        </p:nvSpPr>
        <p:spPr bwMode="auto">
          <a:xfrm>
            <a:off x="1546373" y="4581128"/>
            <a:ext cx="433339" cy="327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ko-KR" alt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9"/>
          <p:cNvSpPr txBox="1">
            <a:spLocks noChangeArrowheads="1"/>
          </p:cNvSpPr>
          <p:nvPr/>
        </p:nvSpPr>
        <p:spPr bwMode="auto">
          <a:xfrm>
            <a:off x="2681046" y="5715043"/>
            <a:ext cx="505562" cy="327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i="1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ko-KR" alt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11479" y="3140968"/>
            <a:ext cx="3881001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6581339" y="4740524"/>
            <a:ext cx="7944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9"/>
          <p:cNvSpPr txBox="1">
            <a:spLocks noChangeArrowheads="1"/>
          </p:cNvSpPr>
          <p:nvPr/>
        </p:nvSpPr>
        <p:spPr bwMode="auto">
          <a:xfrm>
            <a:off x="5175216" y="4148755"/>
            <a:ext cx="433339" cy="352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ko-KR" dirty="0" smtClean="0">
                <a:latin typeface="Times New Roman" pitchFamily="18" charset="0"/>
                <a:cs typeface="Times New Roman" pitchFamily="18" charset="0"/>
              </a:rPr>
              <a:t>’</a:t>
            </a:r>
            <a:endParaRPr lang="ko-KR" alt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9"/>
          <p:cNvSpPr txBox="1">
            <a:spLocks noChangeArrowheads="1"/>
          </p:cNvSpPr>
          <p:nvPr/>
        </p:nvSpPr>
        <p:spPr bwMode="auto">
          <a:xfrm>
            <a:off x="5642438" y="4422840"/>
            <a:ext cx="433339" cy="352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ko-KR" dirty="0" smtClean="0">
                <a:latin typeface="Times New Roman" pitchFamily="18" charset="0"/>
                <a:cs typeface="Times New Roman" pitchFamily="18" charset="0"/>
              </a:rPr>
              <a:t>’</a:t>
            </a:r>
            <a:endParaRPr lang="ko-KR" alt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9"/>
          <p:cNvSpPr txBox="1">
            <a:spLocks noChangeArrowheads="1"/>
          </p:cNvSpPr>
          <p:nvPr/>
        </p:nvSpPr>
        <p:spPr bwMode="auto">
          <a:xfrm>
            <a:off x="6292447" y="5030043"/>
            <a:ext cx="433339" cy="327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u</a:t>
            </a:r>
            <a:endParaRPr lang="ko-KR" alt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9"/>
          <p:cNvSpPr txBox="1">
            <a:spLocks noChangeArrowheads="1"/>
          </p:cNvSpPr>
          <p:nvPr/>
        </p:nvSpPr>
        <p:spPr bwMode="auto">
          <a:xfrm>
            <a:off x="6798008" y="5498095"/>
            <a:ext cx="505562" cy="327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i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ko-KR" alt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9"/>
          <p:cNvSpPr txBox="1">
            <a:spLocks noChangeArrowheads="1"/>
          </p:cNvSpPr>
          <p:nvPr/>
        </p:nvSpPr>
        <p:spPr bwMode="auto">
          <a:xfrm>
            <a:off x="7592463" y="6254779"/>
            <a:ext cx="5055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i="1" baseline="-25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'</a:t>
            </a:r>
            <a:endParaRPr lang="ko-KR" alt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9"/>
          <p:cNvSpPr txBox="1">
            <a:spLocks noChangeArrowheads="1"/>
          </p:cNvSpPr>
          <p:nvPr/>
        </p:nvSpPr>
        <p:spPr bwMode="auto">
          <a:xfrm>
            <a:off x="7303571" y="6037831"/>
            <a:ext cx="5055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i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'</a:t>
            </a:r>
            <a:endParaRPr lang="ko-KR" altLang="en-US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9"/>
          <p:cNvSpPr txBox="1">
            <a:spLocks noChangeArrowheads="1"/>
          </p:cNvSpPr>
          <p:nvPr/>
        </p:nvSpPr>
        <p:spPr bwMode="auto">
          <a:xfrm>
            <a:off x="6082877" y="4581128"/>
            <a:ext cx="433339" cy="327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ko-KR" alt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9"/>
          <p:cNvSpPr txBox="1">
            <a:spLocks noChangeArrowheads="1"/>
          </p:cNvSpPr>
          <p:nvPr/>
        </p:nvSpPr>
        <p:spPr bwMode="auto">
          <a:xfrm>
            <a:off x="7159124" y="5715043"/>
            <a:ext cx="505562" cy="327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ko-KR" i="1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ko-KR" alt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Oval 27"/>
          <p:cNvSpPr/>
          <p:nvPr/>
        </p:nvSpPr>
        <p:spPr>
          <a:xfrm rot="2400000">
            <a:off x="1090768" y="4216301"/>
            <a:ext cx="430777" cy="15812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331120" y="4388122"/>
            <a:ext cx="149269" cy="352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934685" y="4131483"/>
            <a:ext cx="149269" cy="352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’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812360" y="6374978"/>
            <a:ext cx="144016" cy="720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 rot="2400000">
            <a:off x="7461869" y="6030950"/>
            <a:ext cx="547321" cy="15601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571484" y="6162129"/>
            <a:ext cx="74635" cy="727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895400" y="2492896"/>
            <a:ext cx="724272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 sz="2500">
              <a:solidFill>
                <a:srgbClr val="FFFFFF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 rot="2806304">
            <a:off x="5854779" y="4685135"/>
            <a:ext cx="1982905" cy="1082735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 rot="2806304">
            <a:off x="1378111" y="4705120"/>
            <a:ext cx="1982905" cy="105596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2500" dirty="0" smtClean="0"/>
              <a:t>Observation: For small feedback link capacities, distinct </a:t>
            </a:r>
            <a:r>
              <a:rPr lang="en-US" altLang="ko-KR" sz="2500" dirty="0" err="1" smtClean="0"/>
              <a:t>codewords</a:t>
            </a:r>
            <a:r>
              <a:rPr lang="en-US" altLang="ko-KR" sz="2500" dirty="0" smtClean="0"/>
              <a:t> have the same feedback link values  </a:t>
            </a:r>
          </a:p>
          <a:p>
            <a:pPr marL="0" indent="0">
              <a:buNone/>
            </a:pPr>
            <a:r>
              <a:rPr lang="en-US" altLang="ko-KR" sz="2500" dirty="0" smtClean="0"/>
              <a:t>            Idea 3: adversary can cause confusion between </a:t>
            </a:r>
            <a:r>
              <a:rPr lang="en-US" altLang="ko-KR" sz="2500" dirty="0" err="1" smtClean="0"/>
              <a:t>codewords</a:t>
            </a:r>
            <a:r>
              <a:rPr lang="en-US" altLang="ko-KR" sz="2500" dirty="0" smtClean="0"/>
              <a:t> that agree on the feedback links</a:t>
            </a:r>
          </a:p>
          <a:p>
            <a:pPr>
              <a:buNone/>
            </a:pPr>
            <a:endParaRPr lang="en-US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9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 animBg="1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 animBg="1"/>
      <p:bldP spid="29" grpId="0"/>
      <p:bldP spid="30" grpId="0"/>
      <p:bldP spid="32" grpId="0" animBg="1"/>
      <p:bldP spid="33" grpId="0" animBg="1"/>
      <p:bldP spid="34" grpId="0" animBg="1"/>
      <p:bldP spid="6" grpId="0" animBg="1"/>
      <p:bldP spid="37" grpId="0" animBg="1"/>
      <p:bldP spid="38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New cut-set bound</a:t>
            </a:r>
            <a:endParaRPr lang="en-US" altLang="ko-KR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21088"/>
          </a:xfrm>
        </p:spPr>
        <p:txBody>
          <a:bodyPr>
            <a:noAutofit/>
          </a:bodyPr>
          <a:lstStyle/>
          <a:p>
            <a:pPr>
              <a:buNone/>
              <a:defRPr/>
            </a:pPr>
            <a:r>
              <a:rPr lang="en-US" sz="2400" dirty="0" smtClean="0"/>
              <a:t>For any cut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400" dirty="0" smtClean="0"/>
              <a:t>, </a:t>
            </a:r>
          </a:p>
          <a:p>
            <a:pPr>
              <a:defRPr/>
            </a:pPr>
            <a:r>
              <a:rPr lang="en-US" sz="2400" dirty="0" smtClean="0"/>
              <a:t>adversary first erases a set of </a:t>
            </a:r>
            <a:r>
              <a:rPr lang="en-US" altLang="ko-KR" sz="2400" i="1" dirty="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n-US" altLang="ko-KR" sz="2400" dirty="0" smtClean="0">
                <a:latin typeface="Times New Roman" pitchFamily="18" charset="0"/>
                <a:cs typeface="Times New Roman" pitchFamily="18" charset="0"/>
              </a:rPr>
              <a:t>≤ </a:t>
            </a:r>
            <a:r>
              <a:rPr lang="en-US" altLang="ko-KR" sz="240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altLang="ko-KR" sz="2400" dirty="0" smtClean="0"/>
              <a:t> forward links (idea 1)</a:t>
            </a:r>
          </a:p>
          <a:p>
            <a:pPr>
              <a:defRPr/>
            </a:pPr>
            <a:r>
              <a:rPr lang="en-US" altLang="ko-KR" sz="2400" dirty="0" smtClean="0"/>
              <a:t>adversary then chooses two sets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,Z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ko-KR" sz="2400" dirty="0" smtClean="0"/>
              <a:t> of </a:t>
            </a:r>
            <a:r>
              <a:rPr lang="en-US" altLang="ko-KR" sz="2400" i="1" dirty="0" smtClean="0">
                <a:latin typeface="Times New Roman" pitchFamily="18" charset="0"/>
                <a:cs typeface="Times New Roman" pitchFamily="18" charset="0"/>
              </a:rPr>
              <a:t>z-k</a:t>
            </a:r>
            <a:r>
              <a:rPr lang="en-US" altLang="ko-KR" sz="2400" dirty="0" smtClean="0"/>
              <a:t> links such that any feedback link directly downstream of links in both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2400" dirty="0" smtClean="0"/>
              <a:t>and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ko-KR" sz="2400" dirty="0" smtClean="0"/>
              <a:t> and upstream of a forward link in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\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\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ko-KR" sz="2400" dirty="0" smtClean="0"/>
              <a:t> is included in both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2400" dirty="0" smtClean="0"/>
              <a:t>and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ko-KR" sz="2400" dirty="0" smtClean="0"/>
              <a:t> (idea 2)</a:t>
            </a:r>
          </a:p>
          <a:p>
            <a:pPr marL="342900" lvl="1" indent="-342900">
              <a:buClr>
                <a:schemeClr val="bg2"/>
              </a:buClr>
              <a:buSzPct val="100000"/>
              <a:buFont typeface="Arial" pitchFamily="34" charset="0"/>
              <a:buChar char="•"/>
              <a:defRPr/>
            </a:pPr>
            <a:r>
              <a:rPr lang="en-US" altLang="ko-KR" sz="2400" dirty="0" smtClean="0"/>
              <a:t>let </a:t>
            </a:r>
            <a:r>
              <a:rPr lang="en-US" altLang="ko-KR" sz="2400" i="1" dirty="0" err="1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24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ko-KR" sz="2400" dirty="0" smtClean="0"/>
              <a:t> be the set of feedback links not in </a:t>
            </a:r>
            <a:r>
              <a:rPr lang="en-US" altLang="ko-KR" sz="2400" i="1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altLang="ko-KR" sz="24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ko-KR" sz="2400" dirty="0" smtClean="0"/>
              <a:t> (idea 2) that are directly downstream of a link in </a:t>
            </a:r>
            <a:r>
              <a:rPr lang="en-US" altLang="ko-KR" sz="2400" i="1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altLang="ko-KR" sz="24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ko-KR" sz="2400" dirty="0" smtClean="0"/>
              <a:t> and upstream of a forward link in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\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\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ko-KR" sz="2400" dirty="0" smtClean="0"/>
              <a:t> (idea 3)</a:t>
            </a:r>
          </a:p>
          <a:p>
            <a:pPr>
              <a:defRPr/>
            </a:pPr>
            <a:r>
              <a:rPr lang="en-US" altLang="ko-KR" sz="2400" dirty="0" smtClean="0"/>
              <a:t>sum of capacities of remaining forward links + capacities of links in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,W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ko-KR" sz="2400" dirty="0" smtClean="0"/>
              <a:t> is an upper bound</a:t>
            </a:r>
          </a:p>
          <a:p>
            <a:pPr>
              <a:defRPr/>
            </a:pPr>
            <a:endParaRPr lang="en-US" altLang="ko-KR" sz="600" dirty="0" smtClean="0"/>
          </a:p>
          <a:p>
            <a:pPr>
              <a:defRPr/>
            </a:pPr>
            <a:endParaRPr lang="en-US" altLang="ko-KR" sz="600" dirty="0" smtClean="0"/>
          </a:p>
          <a:p>
            <a:pPr>
              <a:buNone/>
              <a:defRPr/>
            </a:pPr>
            <a:r>
              <a:rPr lang="en-US" altLang="ko-KR" sz="2400" dirty="0" smtClean="0"/>
              <a:t>Bound is tight on some families of </a:t>
            </a:r>
            <a:r>
              <a:rPr lang="en-US" altLang="ko-KR" sz="2400" dirty="0" err="1" smtClean="0"/>
              <a:t>zig-zag</a:t>
            </a:r>
            <a:r>
              <a:rPr lang="en-US" altLang="ko-KR" sz="2400" dirty="0" smtClean="0"/>
              <a:t> networks</a:t>
            </a:r>
          </a:p>
          <a:p>
            <a:pPr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190500"/>
            <a:ext cx="8229600" cy="1311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dirty="0" smtClean="0">
                <a:solidFill>
                  <a:srgbClr val="000000"/>
                </a:solidFill>
                <a:latin typeface="Calibri" pitchFamily="34" charset="0"/>
              </a:rPr>
              <a:t>Outline</a:t>
            </a:r>
            <a:endParaRPr lang="en-US" sz="36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57200" y="1412776"/>
            <a:ext cx="8507288" cy="6315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0" lvl="1" indent="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latin typeface="Calibri" pitchFamily="34" charset="0"/>
            </a:endParaRPr>
          </a:p>
          <a:p>
            <a:pPr marL="0" lvl="1" indent="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latin typeface="Calibri" pitchFamily="34" charset="0"/>
            </a:endParaRP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latin typeface="Calibri" pitchFamily="34" charset="0"/>
              </a:rPr>
              <a:t>Multiple-source multicast, uniform errors</a:t>
            </a: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latin typeface="Calibri" pitchFamily="34" charset="0"/>
            </a:endParaRP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latin typeface="Calibri" pitchFamily="34" charset="0"/>
              </a:rPr>
              <a:t>Coding </a:t>
            </a:r>
            <a:r>
              <a:rPr lang="en-US" sz="2400" dirty="0" smtClean="0">
                <a:latin typeface="Calibri" pitchFamily="34" charset="0"/>
              </a:rPr>
              <a:t>for deadlines: non-multicast nested networks</a:t>
            </a: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latin typeface="Calibri" pitchFamily="34" charset="0"/>
            </a:endParaRP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latin typeface="Calibri" pitchFamily="34" charset="0"/>
              </a:rPr>
              <a:t>Combining information theoretic and cryptographic security: single-source multicast</a:t>
            </a:r>
          </a:p>
          <a:p>
            <a:pPr marL="0" lvl="1" indent="225425"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latin typeface="Calibri" pitchFamily="34" charset="0"/>
            </a:endParaRPr>
          </a:p>
          <a:p>
            <a:pPr marL="0" lvl="1" indent="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latin typeface="Calibri" pitchFamily="34" charset="0"/>
              </a:rPr>
              <a:t>Non-uniform errors: unequal link capacities</a:t>
            </a:r>
          </a:p>
          <a:p>
            <a:pPr marL="287338" lvl="1" indent="-287338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latin typeface="Calibri" pitchFamily="34" charset="0"/>
            </a:endParaRPr>
          </a:p>
          <a:p>
            <a:pPr marL="627063">
              <a:lnSpc>
                <a:spcPct val="90000"/>
              </a:lnSpc>
              <a:spcAft>
                <a:spcPts val="600"/>
              </a:spcAft>
            </a:pPr>
            <a:endParaRPr lang="en-US" sz="2000" dirty="0" smtClean="0">
              <a:solidFill>
                <a:schemeClr val="bg1">
                  <a:lumMod val="75000"/>
                </a:schemeClr>
              </a:solidFill>
              <a:latin typeface="Calibri" pitchFamily="34" charset="0"/>
            </a:endParaRPr>
          </a:p>
          <a:p>
            <a:pPr marL="0" lvl="1" indent="463550"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chemeClr val="tx1"/>
              </a:solidFill>
              <a:latin typeface="Calibri" pitchFamily="34" charset="0"/>
            </a:endParaRPr>
          </a:p>
          <a:p>
            <a:pPr indent="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chemeClr val="tx1"/>
              </a:solidFill>
              <a:latin typeface="Calibri" pitchFamily="34" charset="0"/>
            </a:endParaRPr>
          </a:p>
          <a:p>
            <a:pPr marL="0" lvl="1" indent="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graph3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94064" y="1433512"/>
            <a:ext cx="10066568" cy="4381918"/>
          </a:xfrm>
        </p:spPr>
      </p:pic>
      <p:sp>
        <p:nvSpPr>
          <p:cNvPr id="10" name="TextBox 9"/>
          <p:cNvSpPr txBox="1"/>
          <p:nvPr/>
        </p:nvSpPr>
        <p:spPr>
          <a:xfrm>
            <a:off x="5715000" y="4267200"/>
            <a:ext cx="21336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z=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000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Achieve rate 3 using new code construction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Achievability - example</a:t>
            </a:r>
            <a:endParaRPr lang="en-US" sz="3600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3352800" y="1500336"/>
            <a:ext cx="6907832" cy="4953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347864" y="1917120"/>
            <a:ext cx="5400600" cy="2015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4488" indent="-344488">
              <a:buFont typeface="Arial" pitchFamily="34" charset="0"/>
              <a:buChar char="•"/>
            </a:pPr>
            <a:r>
              <a:rPr lang="en-US" altLang="ko-KR" sz="2500" dirty="0" smtClean="0">
                <a:solidFill>
                  <a:schemeClr val="tx1"/>
                </a:solidFill>
                <a:latin typeface="Calibri" pitchFamily="34" charset="0"/>
                <a:ea typeface="맑은 고딕"/>
                <a:cs typeface="맑은 고딕"/>
              </a:rPr>
              <a:t>For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z=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ko-KR" sz="2500" dirty="0" smtClean="0">
                <a:solidFill>
                  <a:schemeClr val="tx1"/>
                </a:solidFill>
                <a:latin typeface="Calibri" pitchFamily="34" charset="0"/>
                <a:ea typeface="맑은 고딕"/>
                <a:cs typeface="맑은 고딕"/>
              </a:rPr>
              <a:t>, </a:t>
            </a:r>
            <a:r>
              <a:rPr lang="en-US" altLang="ko-KR" sz="2500" dirty="0" smtClean="0">
                <a:latin typeface="Calibri" pitchFamily="34" charset="0"/>
                <a:ea typeface="맑은 고딕"/>
                <a:cs typeface="맑은 고딕"/>
              </a:rPr>
              <a:t>upper bound</a:t>
            </a:r>
            <a:r>
              <a:rPr lang="en-US" altLang="ko-KR" sz="2500" dirty="0" smtClean="0">
                <a:solidFill>
                  <a:schemeClr val="tx1"/>
                </a:solidFill>
                <a:latin typeface="Calibri" pitchFamily="34" charset="0"/>
                <a:ea typeface="맑은 고딕"/>
                <a:cs typeface="맑은 고딕"/>
              </a:rPr>
              <a:t> </a:t>
            </a:r>
            <a:r>
              <a:rPr lang="en-US" altLang="ko-KR" sz="2500" dirty="0" smtClean="0">
                <a:solidFill>
                  <a:schemeClr val="tx1"/>
                </a:solidFill>
                <a:latin typeface="times new Roman" pitchFamily="18" charset="0"/>
                <a:ea typeface="맑은 고딕"/>
                <a:cs typeface="times new Roman" pitchFamily="18" charset="0"/>
              </a:rPr>
              <a:t>= 5</a:t>
            </a:r>
          </a:p>
          <a:p>
            <a:pPr marL="344488" indent="-344488" defTabSz="914400">
              <a:buClrTx/>
              <a:buSzTx/>
              <a:buFont typeface="Arial" pitchFamily="34" charset="0"/>
              <a:buChar char="•"/>
            </a:pPr>
            <a:r>
              <a:rPr lang="en-US" altLang="ko-KR" sz="2500" dirty="0" smtClean="0">
                <a:solidFill>
                  <a:schemeClr val="tx1"/>
                </a:solidFill>
                <a:latin typeface="Calibri" pitchFamily="34" charset="0"/>
                <a:ea typeface="맑은 고딕"/>
                <a:cs typeface="맑은 고딕"/>
              </a:rPr>
              <a:t>Without feedback link, capacity </a:t>
            </a:r>
            <a:r>
              <a:rPr lang="en-US" altLang="ko-KR" sz="2500" dirty="0" smtClean="0">
                <a:solidFill>
                  <a:schemeClr val="tx1"/>
                </a:solidFill>
                <a:latin typeface="times new Roman" pitchFamily="18" charset="0"/>
                <a:ea typeface="맑은 고딕"/>
                <a:cs typeface="times new Roman" pitchFamily="18" charset="0"/>
              </a:rPr>
              <a:t>= 2</a:t>
            </a:r>
          </a:p>
          <a:p>
            <a:pPr marL="344488" indent="-344488" defTabSz="914400">
              <a:buClrTx/>
              <a:buSzTx/>
              <a:buFont typeface="Arial" pitchFamily="34" charset="0"/>
              <a:buChar char="•"/>
            </a:pPr>
            <a:r>
              <a:rPr lang="en-US" altLang="ko-KR" sz="2500" dirty="0" smtClean="0">
                <a:latin typeface="Calibri" pitchFamily="34" charset="0"/>
                <a:ea typeface="맑은 고딕"/>
                <a:cs typeface="맑은 고딕"/>
              </a:rPr>
              <a:t>Can we use feedback link to achieve rate </a:t>
            </a:r>
            <a:r>
              <a:rPr lang="en-US" altLang="ko-KR" sz="2500" dirty="0" smtClean="0">
                <a:latin typeface="Times new Roman" pitchFamily="18" charset="0"/>
                <a:ea typeface="맑은 고딕"/>
                <a:cs typeface="Times new Roman" pitchFamily="18" charset="0"/>
              </a:rPr>
              <a:t>5</a:t>
            </a:r>
            <a:r>
              <a:rPr lang="en-US" altLang="ko-KR" sz="2500" dirty="0" smtClean="0">
                <a:latin typeface="Calibri" pitchFamily="34" charset="0"/>
                <a:ea typeface="맑은 고딕"/>
                <a:cs typeface="맑은 고딕"/>
              </a:rPr>
              <a:t>?</a:t>
            </a:r>
          </a:p>
          <a:p>
            <a:pPr marL="395288" indent="-395288" defTabSz="914400">
              <a:buClrTx/>
              <a:buSzTx/>
              <a:buFont typeface="Arial" pitchFamily="34" charset="0"/>
              <a:buChar char="•"/>
            </a:pPr>
            <a:endParaRPr lang="en-US" altLang="ko-KR" sz="2500" dirty="0">
              <a:solidFill>
                <a:schemeClr val="tx1"/>
              </a:solidFill>
              <a:latin typeface="Calibri" pitchFamily="34" charset="0"/>
              <a:ea typeface="맑은 고딕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graph3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94064" y="1433512"/>
            <a:ext cx="10066568" cy="4381918"/>
          </a:xfrm>
        </p:spPr>
      </p:pic>
      <p:sp>
        <p:nvSpPr>
          <p:cNvPr id="10" name="TextBox 9"/>
          <p:cNvSpPr txBox="1"/>
          <p:nvPr/>
        </p:nvSpPr>
        <p:spPr>
          <a:xfrm>
            <a:off x="5715000" y="4267200"/>
            <a:ext cx="21336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z=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000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Achieve rate 3 using new code construction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352800" y="1500336"/>
            <a:ext cx="6907832" cy="4953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13" name="TextBox 9"/>
          <p:cNvSpPr txBox="1">
            <a:spLocks noChangeArrowheads="1"/>
          </p:cNvSpPr>
          <p:nvPr/>
        </p:nvSpPr>
        <p:spPr bwMode="auto">
          <a:xfrm>
            <a:off x="1234480" y="2509446"/>
            <a:ext cx="45720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21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ea typeface="맑은 고딕"/>
                <a:cs typeface="Times New Roman" pitchFamily="18" charset="0"/>
              </a:rPr>
              <a:t>b</a:t>
            </a:r>
          </a:p>
        </p:txBody>
      </p:sp>
      <p:sp>
        <p:nvSpPr>
          <p:cNvPr id="15" name="TextBox 9"/>
          <p:cNvSpPr txBox="1">
            <a:spLocks noChangeArrowheads="1"/>
          </p:cNvSpPr>
          <p:nvPr/>
        </p:nvSpPr>
        <p:spPr bwMode="auto">
          <a:xfrm>
            <a:off x="2458616" y="4685074"/>
            <a:ext cx="45720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altLang="ko-KR" sz="21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ea typeface="맑은 고딕"/>
                <a:cs typeface="Times New Roman" pitchFamily="18" charset="0"/>
              </a:rPr>
              <a:t>y</a:t>
            </a:r>
            <a:r>
              <a:rPr lang="en-US" altLang="ko-KR" sz="2100" b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ea typeface="맑은 고딕"/>
                <a:cs typeface="Times New Roman" pitchFamily="18" charset="0"/>
              </a:rPr>
              <a:t>4</a:t>
            </a:r>
            <a:endParaRPr lang="ko-KR" altLang="en-US" sz="2100" b="1" baseline="-25000" dirty="0">
              <a:solidFill>
                <a:schemeClr val="bg2">
                  <a:lumMod val="60000"/>
                  <a:lumOff val="40000"/>
                </a:schemeClr>
              </a:solidFill>
              <a:latin typeface="Times New Roman" pitchFamily="18" charset="0"/>
              <a:ea typeface="맑은 고딕"/>
              <a:cs typeface="Times New Roman" pitchFamily="18" charset="0"/>
            </a:endParaRPr>
          </a:p>
        </p:txBody>
      </p:sp>
      <p:sp>
        <p:nvSpPr>
          <p:cNvPr id="16" name="TextBox 9"/>
          <p:cNvSpPr txBox="1">
            <a:spLocks noChangeArrowheads="1"/>
          </p:cNvSpPr>
          <p:nvPr/>
        </p:nvSpPr>
        <p:spPr bwMode="auto">
          <a:xfrm>
            <a:off x="971600" y="1844824"/>
            <a:ext cx="648072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altLang="ko-KR" sz="21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ea typeface="맑은 고딕"/>
                <a:cs typeface="Times New Roman" pitchFamily="18" charset="0"/>
              </a:rPr>
              <a:t>a</a:t>
            </a:r>
            <a:endParaRPr lang="ko-KR" altLang="en-US" sz="2100" b="1" baseline="-25000" dirty="0">
              <a:solidFill>
                <a:schemeClr val="bg2">
                  <a:lumMod val="60000"/>
                  <a:lumOff val="40000"/>
                </a:schemeClr>
              </a:solidFill>
              <a:latin typeface="Times New Roman" pitchFamily="18" charset="0"/>
              <a:ea typeface="맑은 고딕"/>
              <a:cs typeface="Times New Roman" pitchFamily="18" charset="0"/>
            </a:endParaRPr>
          </a:p>
        </p:txBody>
      </p:sp>
      <p:sp>
        <p:nvSpPr>
          <p:cNvPr id="17" name="TextBox 9"/>
          <p:cNvSpPr txBox="1">
            <a:spLocks noChangeArrowheads="1"/>
          </p:cNvSpPr>
          <p:nvPr/>
        </p:nvSpPr>
        <p:spPr bwMode="auto">
          <a:xfrm>
            <a:off x="964704" y="3230106"/>
            <a:ext cx="438944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1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ea typeface="맑은 고딕"/>
                <a:cs typeface="Times New Roman" pitchFamily="18" charset="0"/>
              </a:rPr>
              <a:t>y</a:t>
            </a:r>
            <a:r>
              <a:rPr lang="en-US" altLang="ko-KR" sz="2100" b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ea typeface="맑은 고딕"/>
                <a:cs typeface="Times New Roman" pitchFamily="18" charset="0"/>
              </a:rPr>
              <a:t>2</a:t>
            </a:r>
            <a:endParaRPr lang="ko-KR" altLang="en-US" sz="2100" b="1" baseline="-25000" dirty="0" smtClean="0">
              <a:solidFill>
                <a:schemeClr val="bg2">
                  <a:lumMod val="60000"/>
                  <a:lumOff val="40000"/>
                </a:schemeClr>
              </a:solidFill>
              <a:latin typeface="Times New Roman" pitchFamily="18" charset="0"/>
              <a:ea typeface="맑은 고딕"/>
              <a:cs typeface="Times New Roman" pitchFamily="18" charset="0"/>
            </a:endParaRPr>
          </a:p>
          <a:p>
            <a:pPr defTabSz="914400">
              <a:buClrTx/>
              <a:buSzTx/>
              <a:buFontTx/>
              <a:buNone/>
            </a:pPr>
            <a:endParaRPr lang="ko-KR" altLang="en-US" sz="2100" b="1" baseline="-25000" dirty="0">
              <a:solidFill>
                <a:schemeClr val="bg2">
                  <a:lumMod val="60000"/>
                  <a:lumOff val="40000"/>
                </a:schemeClr>
              </a:solidFill>
              <a:latin typeface="Times New Roman" pitchFamily="18" charset="0"/>
              <a:ea typeface="맑은 고딕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75856" y="1910437"/>
            <a:ext cx="5868144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95288" indent="-395288">
              <a:buFont typeface="Arial" pitchFamily="34" charset="0"/>
              <a:buChar char="•"/>
            </a:pPr>
            <a:r>
              <a:rPr lang="en-US" altLang="ko-KR" sz="2400" dirty="0" smtClean="0">
                <a:latin typeface="Calibri" pitchFamily="34" charset="0"/>
                <a:cs typeface="Calibri" pitchFamily="34" charset="0"/>
              </a:rPr>
              <a:t>Some network capacity is allocated to redundancy enabling partial error detection at intermediate nodes</a:t>
            </a:r>
          </a:p>
          <a:p>
            <a:pPr marL="395288" indent="-395288">
              <a:buFont typeface="Arial" pitchFamily="34" charset="0"/>
              <a:buChar char="•"/>
            </a:pPr>
            <a:r>
              <a:rPr lang="en-US" altLang="ko-KR" sz="2400" dirty="0" smtClean="0">
                <a:latin typeface="Calibri" pitchFamily="34" charset="0"/>
                <a:cs typeface="Calibri" pitchFamily="34" charset="0"/>
              </a:rPr>
              <a:t>Nodes that detect errors forward additional information allowing the sink to locate errors</a:t>
            </a:r>
          </a:p>
          <a:p>
            <a:pPr marL="395288" indent="-395288">
              <a:buFont typeface="Arial" pitchFamily="34" charset="0"/>
              <a:buChar char="•"/>
            </a:pPr>
            <a:r>
              <a:rPr lang="en-US" altLang="ko-KR" sz="2400" dirty="0" smtClean="0">
                <a:latin typeface="Calibri" pitchFamily="34" charset="0"/>
                <a:cs typeface="Calibri" pitchFamily="34" charset="0"/>
              </a:rPr>
              <a:t>Use feedback capacity to increase the number of symbols transmitted with error detection</a:t>
            </a:r>
          </a:p>
          <a:p>
            <a:pPr marL="395288" indent="-395288">
              <a:buFont typeface="Arial" pitchFamily="34" charset="0"/>
              <a:buChar char="•"/>
            </a:pPr>
            <a:r>
              <a:rPr lang="en-US" altLang="ko-KR" sz="2400" dirty="0" smtClean="0">
                <a:latin typeface="Calibri" pitchFamily="34" charset="0"/>
                <a:cs typeface="Calibri" pitchFamily="34" charset="0"/>
              </a:rPr>
              <a:t>Remaining network capacity carries generic linear combinations of information symbols, serving as an MDS error correction code</a:t>
            </a:r>
          </a:p>
          <a:p>
            <a:pPr marL="395288" indent="-395288" defTabSz="914400">
              <a:buClrTx/>
              <a:buSzTx/>
              <a:buFont typeface="Arial" pitchFamily="34" charset="0"/>
              <a:buChar char="•"/>
            </a:pPr>
            <a:endParaRPr lang="en-US" altLang="ko-KR" sz="2400" dirty="0">
              <a:solidFill>
                <a:schemeClr val="tx1"/>
              </a:solidFill>
              <a:latin typeface="Calibri" pitchFamily="34" charset="0"/>
              <a:ea typeface="맑은 고딕"/>
              <a:cs typeface="Calibri" pitchFamily="34" charset="0"/>
            </a:endParaRPr>
          </a:p>
        </p:txBody>
      </p:sp>
      <p:sp>
        <p:nvSpPr>
          <p:cNvPr id="27" name="TextBox 9"/>
          <p:cNvSpPr txBox="1">
            <a:spLocks noChangeArrowheads="1"/>
          </p:cNvSpPr>
          <p:nvPr/>
        </p:nvSpPr>
        <p:spPr bwMode="auto">
          <a:xfrm>
            <a:off x="1619672" y="4253026"/>
            <a:ext cx="53340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altLang="ko-KR" sz="21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ea typeface="맑은 고딕"/>
                <a:cs typeface="Times New Roman" pitchFamily="18" charset="0"/>
              </a:rPr>
              <a:t>y</a:t>
            </a:r>
            <a:r>
              <a:rPr lang="en-US" altLang="ko-KR" sz="2100" b="1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ea typeface="맑은 고딕"/>
                <a:cs typeface="Times New Roman" pitchFamily="18" charset="0"/>
              </a:rPr>
              <a:t>3</a:t>
            </a:r>
            <a:endParaRPr lang="ko-KR" altLang="en-US" sz="2100" b="1" baseline="-25000" dirty="0">
              <a:solidFill>
                <a:schemeClr val="bg2">
                  <a:lumMod val="60000"/>
                  <a:lumOff val="40000"/>
                </a:schemeClr>
              </a:solidFill>
              <a:latin typeface="Times New Roman" pitchFamily="18" charset="0"/>
              <a:ea typeface="맑은 고딕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3568" y="4355812"/>
            <a:ext cx="3048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∞</a:t>
            </a:r>
            <a:endParaRPr lang="en-US" sz="2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95736" y="2483604"/>
            <a:ext cx="3048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∞</a:t>
            </a:r>
            <a:endParaRPr lang="en-US" sz="2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TextBox 9"/>
          <p:cNvSpPr txBox="1">
            <a:spLocks noChangeArrowheads="1"/>
          </p:cNvSpPr>
          <p:nvPr/>
        </p:nvSpPr>
        <p:spPr bwMode="auto">
          <a:xfrm>
            <a:off x="2051720" y="3356992"/>
            <a:ext cx="45720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altLang="ko-KR" sz="21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ea typeface="맑은 고딕"/>
                <a:cs typeface="Times New Roman" pitchFamily="18" charset="0"/>
              </a:rPr>
              <a:t>f</a:t>
            </a:r>
            <a:endParaRPr lang="ko-KR" altLang="en-US" sz="2100" b="1" baseline="-25000" dirty="0">
              <a:solidFill>
                <a:schemeClr val="bg2">
                  <a:lumMod val="60000"/>
                  <a:lumOff val="40000"/>
                </a:schemeClr>
              </a:solidFill>
              <a:latin typeface="Times New Roman" pitchFamily="18" charset="0"/>
              <a:ea typeface="맑은 고딕"/>
              <a:cs typeface="Times New Roman" pitchFamily="18" charset="0"/>
            </a:endParaRPr>
          </a:p>
        </p:txBody>
      </p:sp>
      <p:sp>
        <p:nvSpPr>
          <p:cNvPr id="21" name="TextBox 9"/>
          <p:cNvSpPr txBox="1">
            <a:spLocks noChangeArrowheads="1"/>
          </p:cNvSpPr>
          <p:nvPr/>
        </p:nvSpPr>
        <p:spPr bwMode="auto">
          <a:xfrm>
            <a:off x="1115616" y="1844824"/>
            <a:ext cx="648072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altLang="ko-KR" sz="21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ea typeface="맑은 고딕"/>
                <a:cs typeface="Times New Roman" pitchFamily="18" charset="0"/>
              </a:rPr>
              <a:t>+f</a:t>
            </a:r>
            <a:endParaRPr lang="ko-KR" altLang="en-US" sz="2100" b="1" baseline="-25000" dirty="0">
              <a:solidFill>
                <a:schemeClr val="bg2">
                  <a:lumMod val="60000"/>
                  <a:lumOff val="40000"/>
                </a:schemeClr>
              </a:solidFill>
              <a:latin typeface="Times New Roman" pitchFamily="18" charset="0"/>
              <a:ea typeface="맑은 고딕"/>
              <a:cs typeface="Times New Roman" pitchFamily="18" charset="0"/>
            </a:endParaRPr>
          </a:p>
        </p:txBody>
      </p:sp>
      <p:sp>
        <p:nvSpPr>
          <p:cNvPr id="22" name="TextBox 9"/>
          <p:cNvSpPr txBox="1">
            <a:spLocks noChangeArrowheads="1"/>
          </p:cNvSpPr>
          <p:nvPr/>
        </p:nvSpPr>
        <p:spPr bwMode="auto">
          <a:xfrm>
            <a:off x="1259632" y="2204864"/>
            <a:ext cx="648072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buClrTx/>
              <a:buSzTx/>
              <a:buFontTx/>
              <a:buNone/>
            </a:pPr>
            <a:r>
              <a:rPr lang="en-US" altLang="ko-KR" sz="21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ea typeface="맑은 고딕"/>
                <a:cs typeface="Times New Roman" pitchFamily="18" charset="0"/>
              </a:rPr>
              <a:t>a</a:t>
            </a:r>
            <a:endParaRPr lang="ko-KR" altLang="en-US" sz="2100" b="1" baseline="-25000" dirty="0">
              <a:solidFill>
                <a:schemeClr val="bg2">
                  <a:lumMod val="60000"/>
                  <a:lumOff val="40000"/>
                </a:schemeClr>
              </a:solidFill>
              <a:latin typeface="Times New Roman" pitchFamily="18" charset="0"/>
              <a:ea typeface="맑은 고딕"/>
              <a:cs typeface="Times New Roman" pitchFamily="18" charset="0"/>
            </a:endParaRPr>
          </a:p>
        </p:txBody>
      </p:sp>
      <p:sp>
        <p:nvSpPr>
          <p:cNvPr id="23" name="TextBox 9"/>
          <p:cNvSpPr txBox="1">
            <a:spLocks noChangeArrowheads="1"/>
          </p:cNvSpPr>
          <p:nvPr/>
        </p:nvSpPr>
        <p:spPr bwMode="auto">
          <a:xfrm>
            <a:off x="323528" y="2659946"/>
            <a:ext cx="4572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altLang="ko-KR" sz="2100" b="1" i="1" dirty="0" smtClean="0">
              <a:solidFill>
                <a:schemeClr val="bg2">
                  <a:lumMod val="60000"/>
                  <a:lumOff val="40000"/>
                </a:schemeClr>
              </a:solidFill>
              <a:latin typeface="Times New Roman" pitchFamily="18" charset="0"/>
              <a:ea typeface="맑은 고딕"/>
              <a:cs typeface="Times New Roman" pitchFamily="18" charset="0"/>
            </a:endParaRPr>
          </a:p>
          <a:p>
            <a:r>
              <a:rPr lang="en-US" altLang="ko-KR" sz="21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ea typeface="맑은 고딕"/>
                <a:cs typeface="Times New Roman" pitchFamily="18" charset="0"/>
              </a:rPr>
              <a:t>y</a:t>
            </a:r>
            <a:r>
              <a:rPr lang="en-US" altLang="ko-KR" sz="2100" b="1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ea typeface="맑은 고딕"/>
                <a:cs typeface="Times New Roman" pitchFamily="18" charset="0"/>
              </a:rPr>
              <a:t>1</a:t>
            </a:r>
            <a:endParaRPr lang="ko-KR" altLang="en-US" sz="2100" b="1" baseline="-25000" dirty="0">
              <a:solidFill>
                <a:schemeClr val="bg2">
                  <a:lumMod val="60000"/>
                  <a:lumOff val="40000"/>
                </a:schemeClr>
              </a:solidFill>
              <a:latin typeface="Times New Roman" pitchFamily="18" charset="0"/>
              <a:ea typeface="맑은 고딕"/>
              <a:cs typeface="Times New Roman" pitchFamily="18" charset="0"/>
            </a:endParaRPr>
          </a:p>
        </p:txBody>
      </p:sp>
      <p:sp>
        <p:nvSpPr>
          <p:cNvPr id="24" name="TextBox 9"/>
          <p:cNvSpPr txBox="1">
            <a:spLocks noChangeArrowheads="1"/>
          </p:cNvSpPr>
          <p:nvPr/>
        </p:nvSpPr>
        <p:spPr bwMode="auto">
          <a:xfrm>
            <a:off x="802432" y="2204864"/>
            <a:ext cx="45720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21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ea typeface="맑은 고딕"/>
                <a:cs typeface="Times New Roman" pitchFamily="18" charset="0"/>
              </a:rPr>
              <a:t>b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“Detect and forward” </a:t>
            </a:r>
            <a:br>
              <a:rPr lang="en-US" sz="3600" dirty="0" smtClean="0"/>
            </a:br>
            <a:r>
              <a:rPr lang="en-US" sz="3600" dirty="0" smtClean="0"/>
              <a:t>coding strategy</a:t>
            </a:r>
            <a:endParaRPr lang="en-US" sz="3600" dirty="0"/>
          </a:p>
        </p:txBody>
      </p:sp>
      <p:sp>
        <p:nvSpPr>
          <p:cNvPr id="25" name="Rectangle 24"/>
          <p:cNvSpPr/>
          <p:nvPr/>
        </p:nvSpPr>
        <p:spPr>
          <a:xfrm>
            <a:off x="683568" y="5867980"/>
            <a:ext cx="161518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z=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400" smtClean="0">
              <a:latin typeface="Calibri" pitchFamily="34" charset="0"/>
              <a:ea typeface="맑은 고딕"/>
              <a:cs typeface="Times New Roman" pitchFamily="18" charset="0"/>
            </a:endParaRPr>
          </a:p>
          <a:p>
            <a:pPr algn="ctr"/>
            <a:r>
              <a:rPr lang="en-US" altLang="ko-KR" sz="2400" dirty="0" smtClean="0">
                <a:latin typeface="Calibri" pitchFamily="34" charset="0"/>
                <a:ea typeface="맑은 고딕"/>
                <a:cs typeface="맑은 고딕"/>
              </a:rPr>
              <a:t>capacity</a:t>
            </a:r>
            <a:r>
              <a:rPr lang="en-US" altLang="ko-KR" sz="2400" dirty="0" smtClean="0">
                <a:latin typeface="times new Roman" pitchFamily="18" charset="0"/>
                <a:ea typeface="맑은 고딕"/>
                <a:cs typeface="times new Roman" pitchFamily="18" charset="0"/>
              </a:rPr>
              <a:t>= 5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7" grpId="0"/>
      <p:bldP spid="27" grpId="0"/>
      <p:bldP spid="20" grpId="0"/>
      <p:bldP spid="21" grpId="0"/>
      <p:bldP spid="22" grpId="0"/>
      <p:bldP spid="23" grpId="0"/>
      <p:bldP spid="24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Network error correction as a model for analyzing and designing codes for robust streaming</a:t>
            </a:r>
          </a:p>
          <a:p>
            <a:r>
              <a:rPr lang="en-US" dirty="0" smtClean="0"/>
              <a:t>Coding for adversaries:  Information theoretic and hybrid cryptographic approaches</a:t>
            </a:r>
          </a:p>
          <a:p>
            <a:r>
              <a:rPr lang="en-US" dirty="0" smtClean="0"/>
              <a:t>New codes and outer bounds for more general networks and communication demands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altLang="zh-CN" sz="4000"/>
              <a:t>Thank you!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Coherent &amp; non-coherent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556793"/>
            <a:ext cx="7947992" cy="4752528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Coherent:</a:t>
            </a:r>
            <a:r>
              <a:rPr lang="en-US" dirty="0" smtClean="0"/>
              <a:t> network topology known, centralized code design</a:t>
            </a:r>
          </a:p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Non-coherent (multicast): </a:t>
            </a:r>
            <a:r>
              <a:rPr lang="en-US" dirty="0" smtClean="0"/>
              <a:t>network topology unknown, use distributed random linear network coding (RLNC)</a:t>
            </a:r>
            <a:endParaRPr lang="en-US" i="1" baseline="-25000" dirty="0" smtClean="0"/>
          </a:p>
          <a:p>
            <a:pPr lvl="2"/>
            <a:r>
              <a:rPr lang="en-US" dirty="0" smtClean="0"/>
              <a:t>each packet comprises a vector of symbols from a finite field </a:t>
            </a:r>
            <a:r>
              <a:rPr lang="en-US" i="1" dirty="0" err="1" smtClean="0"/>
              <a:t>F</a:t>
            </a:r>
            <a:r>
              <a:rPr lang="en-US" i="1" baseline="-25000" dirty="0" err="1" smtClean="0"/>
              <a:t>q</a:t>
            </a:r>
            <a:r>
              <a:rPr lang="en-US" i="1" baseline="-25000" dirty="0" smtClean="0"/>
              <a:t> </a:t>
            </a:r>
          </a:p>
          <a:p>
            <a:pPr lvl="2"/>
            <a:r>
              <a:rPr lang="en-US" dirty="0" smtClean="0"/>
              <a:t>each node sends linear combinations of its received packets with coefficients chosen uniformly at random from </a:t>
            </a:r>
            <a:r>
              <a:rPr lang="en-US" i="1" dirty="0" err="1" smtClean="0"/>
              <a:t>F</a:t>
            </a:r>
            <a:r>
              <a:rPr lang="en-US" i="1" baseline="-25000" dirty="0" err="1" smtClean="0"/>
              <a:t>q</a:t>
            </a:r>
            <a:endParaRPr lang="en-US" i="1" baseline="-25000" dirty="0" smtClean="0"/>
          </a:p>
          <a:p>
            <a:pPr lvl="2"/>
            <a:r>
              <a:rPr lang="en-US" dirty="0" smtClean="0"/>
              <a:t>record network transformation in packet headers, or encode information in subspaces</a:t>
            </a:r>
            <a:endParaRPr lang="en-US" sz="2200" dirty="0" smtClean="0"/>
          </a:p>
          <a:p>
            <a:pPr lvl="1"/>
            <a:endParaRPr lang="en-US" sz="22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80864" y="5317976"/>
            <a:ext cx="533400" cy="45720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785664" y="5546576"/>
            <a:ext cx="457200" cy="1588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747564" y="6041082"/>
            <a:ext cx="533400" cy="1588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-36512" y="49411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i="1" dirty="0" smtClean="0">
                <a:solidFill>
                  <a:schemeClr val="tx1"/>
                </a:solidFill>
              </a:rPr>
              <a:t>a</a:t>
            </a:r>
            <a:r>
              <a:rPr lang="en-US" i="1" baseline="-25000" dirty="0" smtClean="0">
                <a:solidFill>
                  <a:schemeClr val="tx1"/>
                </a:solidFill>
              </a:rPr>
              <a:t>1</a:t>
            </a:r>
            <a:r>
              <a:rPr lang="en-US" i="1" dirty="0" smtClean="0">
                <a:solidFill>
                  <a:schemeClr val="tx1"/>
                </a:solidFill>
              </a:rPr>
              <a:t>,…, a</a:t>
            </a:r>
            <a:r>
              <a:rPr lang="en-US" i="1" baseline="-25000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38064" y="525344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i="1" dirty="0" smtClean="0">
                <a:solidFill>
                  <a:schemeClr val="tx1"/>
                </a:solidFill>
              </a:rPr>
              <a:t>b</a:t>
            </a:r>
            <a:r>
              <a:rPr lang="en-US" i="1" baseline="-25000" dirty="0" smtClean="0">
                <a:solidFill>
                  <a:schemeClr val="tx1"/>
                </a:solidFill>
              </a:rPr>
              <a:t>1</a:t>
            </a:r>
            <a:r>
              <a:rPr lang="en-US" i="1" dirty="0" smtClean="0">
                <a:solidFill>
                  <a:schemeClr val="tx1"/>
                </a:solidFill>
              </a:rPr>
              <a:t>,…, </a:t>
            </a:r>
            <a:r>
              <a:rPr lang="en-US" i="1" dirty="0" err="1" smtClean="0">
                <a:solidFill>
                  <a:schemeClr val="tx1"/>
                </a:solidFill>
              </a:rPr>
              <a:t>b</a:t>
            </a:r>
            <a:r>
              <a:rPr lang="en-US" i="1" baseline="-25000" dirty="0" err="1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2264" y="6232376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l-GR" i="1" dirty="0" smtClean="0">
                <a:solidFill>
                  <a:schemeClr val="tx1"/>
                </a:solidFill>
              </a:rPr>
              <a:t>γ</a:t>
            </a:r>
            <a:r>
              <a:rPr lang="en-US" i="1" dirty="0" smtClean="0">
                <a:solidFill>
                  <a:schemeClr val="tx1"/>
                </a:solidFill>
              </a:rPr>
              <a:t>a</a:t>
            </a:r>
            <a:r>
              <a:rPr lang="en-US" i="1" baseline="-25000" dirty="0" smtClean="0">
                <a:solidFill>
                  <a:schemeClr val="tx1"/>
                </a:solidFill>
              </a:rPr>
              <a:t>1 </a:t>
            </a:r>
            <a:r>
              <a:rPr lang="en-US" i="1" dirty="0" smtClean="0">
                <a:solidFill>
                  <a:schemeClr val="tx1"/>
                </a:solidFill>
              </a:rPr>
              <a:t>+</a:t>
            </a:r>
            <a:r>
              <a:rPr lang="el-GR" i="1" dirty="0" smtClean="0">
                <a:solidFill>
                  <a:schemeClr val="tx1"/>
                </a:solidFill>
              </a:rPr>
              <a:t>λ</a:t>
            </a:r>
            <a:r>
              <a:rPr lang="en-US" i="1" dirty="0" smtClean="0">
                <a:solidFill>
                  <a:schemeClr val="tx1"/>
                </a:solidFill>
              </a:rPr>
              <a:t>b</a:t>
            </a:r>
            <a:r>
              <a:rPr lang="en-US" i="1" baseline="-25000" dirty="0" smtClean="0">
                <a:solidFill>
                  <a:schemeClr val="tx1"/>
                </a:solidFill>
              </a:rPr>
              <a:t>1</a:t>
            </a:r>
            <a:r>
              <a:rPr lang="en-US" i="1" dirty="0" smtClean="0">
                <a:solidFill>
                  <a:schemeClr val="tx1"/>
                </a:solidFill>
              </a:rPr>
              <a:t>,…,</a:t>
            </a:r>
            <a:r>
              <a:rPr lang="el-GR" i="1" dirty="0" smtClean="0">
                <a:solidFill>
                  <a:schemeClr val="tx1"/>
                </a:solidFill>
              </a:rPr>
              <a:t>γ</a:t>
            </a:r>
            <a:r>
              <a:rPr lang="en-US" i="1" dirty="0" smtClean="0">
                <a:solidFill>
                  <a:schemeClr val="tx1"/>
                </a:solidFill>
              </a:rPr>
              <a:t>a</a:t>
            </a:r>
            <a:r>
              <a:rPr lang="en-US" i="1" baseline="-25000" dirty="0" smtClean="0">
                <a:solidFill>
                  <a:schemeClr val="tx1"/>
                </a:solidFill>
              </a:rPr>
              <a:t>n</a:t>
            </a:r>
            <a:r>
              <a:rPr lang="en-US" i="1" dirty="0" smtClean="0">
                <a:solidFill>
                  <a:schemeClr val="tx1"/>
                </a:solidFill>
              </a:rPr>
              <a:t>+</a:t>
            </a:r>
            <a:r>
              <a:rPr lang="el-GR" i="1" dirty="0" smtClean="0">
                <a:solidFill>
                  <a:schemeClr val="tx1"/>
                </a:solidFill>
              </a:rPr>
              <a:t>λ</a:t>
            </a:r>
            <a:r>
              <a:rPr lang="en-US" i="1" dirty="0" err="1" smtClean="0">
                <a:solidFill>
                  <a:schemeClr val="tx1"/>
                </a:solidFill>
              </a:rPr>
              <a:t>b</a:t>
            </a:r>
            <a:r>
              <a:rPr lang="en-US" i="1" baseline="-25000" dirty="0" err="1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066800"/>
          </a:xfrm>
        </p:spPr>
        <p:txBody>
          <a:bodyPr/>
          <a:lstStyle/>
          <a:p>
            <a:r>
              <a:rPr lang="en-US" dirty="0" smtClean="0"/>
              <a:t>Coding and decoding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763000" cy="5181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Coding over blocks (generations) of </a:t>
            </a:r>
            <a:r>
              <a:rPr lang="en-US" sz="2000" i="1" dirty="0" smtClean="0"/>
              <a:t>       </a:t>
            </a:r>
            <a:r>
              <a:rPr lang="en-US" sz="2000" dirty="0" smtClean="0"/>
              <a:t>source packets </a:t>
            </a:r>
          </a:p>
          <a:p>
            <a:r>
              <a:rPr lang="en-US" sz="2000" dirty="0" smtClean="0"/>
              <a:t>Phase           : transmit </a:t>
            </a:r>
            <a:r>
              <a:rPr lang="en-US" sz="2000" i="1" dirty="0" smtClean="0"/>
              <a:t>        </a:t>
            </a:r>
            <a:r>
              <a:rPr lang="en-US" sz="2000" dirty="0" smtClean="0"/>
              <a:t>source packets </a:t>
            </a:r>
          </a:p>
          <a:p>
            <a:r>
              <a:rPr lang="en-US" sz="2000" dirty="0" smtClean="0"/>
              <a:t>Phase           : transmit                      linearly independent redundant packets and                                	          linearly dependent redundant packets </a:t>
            </a:r>
          </a:p>
          <a:p>
            <a:r>
              <a:rPr lang="en-US" sz="2000" dirty="0" smtClean="0"/>
              <a:t>At each phase the sink tries to decode (using a polynomial-time decoding algorithm similar to [</a:t>
            </a:r>
            <a:r>
              <a:rPr lang="en-US" sz="2000" dirty="0" err="1" smtClean="0"/>
              <a:t>Jaggi</a:t>
            </a:r>
            <a:r>
              <a:rPr lang="en-US" sz="2000" dirty="0" smtClean="0"/>
              <a:t> et al., 2007]), and performs signature checks on the decoded packets </a:t>
            </a:r>
          </a:p>
          <a:p>
            <a:r>
              <a:rPr lang="en-US" sz="2000" dirty="0" smtClean="0"/>
              <a:t>If the decoded packets pass the signature checks, the sink sends feedback telling the source to move on to the next block</a:t>
            </a:r>
            <a:endParaRPr lang="en-US" sz="2000" dirty="0"/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4561840" y="1402080"/>
          <a:ext cx="254000" cy="304800"/>
        </p:xfrm>
        <a:graphic>
          <a:graphicData uri="http://schemas.openxmlformats.org/presentationml/2006/ole">
            <p:oleObj spid="_x0000_s582658" name="Equation" r:id="rId4" imgW="152280" imgH="1648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523999" y="1752600"/>
          <a:ext cx="593271" cy="332232"/>
        </p:xfrm>
        <a:graphic>
          <a:graphicData uri="http://schemas.openxmlformats.org/presentationml/2006/ole">
            <p:oleObj spid="_x0000_s582659" name="Equation" r:id="rId5" imgW="317160" imgH="177480" progId="Equation.3">
              <p:embed/>
            </p:oleObj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524000" y="2143760"/>
          <a:ext cx="517115" cy="289491"/>
        </p:xfrm>
        <a:graphic>
          <a:graphicData uri="http://schemas.openxmlformats.org/presentationml/2006/ole">
            <p:oleObj spid="_x0000_s582660" name="Equation" r:id="rId6" imgW="317160" imgH="17748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838200" y="2440020"/>
          <a:ext cx="990600" cy="379379"/>
        </p:xfrm>
        <a:graphic>
          <a:graphicData uri="http://schemas.openxmlformats.org/presentationml/2006/ole">
            <p:oleObj spid="_x0000_s582661" name="Equation" r:id="rId7" imgW="596880" imgH="228600" progId="Equation.3">
              <p:embed/>
            </p:oleObj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200400" y="2133600"/>
          <a:ext cx="1037618" cy="381000"/>
        </p:xfrm>
        <a:graphic>
          <a:graphicData uri="http://schemas.openxmlformats.org/presentationml/2006/ole">
            <p:oleObj spid="_x0000_s582662" name="Equation" r:id="rId8" imgW="622080" imgH="228600" progId="Equation.3">
              <p:embed/>
            </p:oleObj>
          </a:graphicData>
        </a:graphic>
      </p:graphicFrame>
      <p:graphicFrame>
        <p:nvGraphicFramePr>
          <p:cNvPr id="496648" name="Object 8"/>
          <p:cNvGraphicFramePr>
            <a:graphicFrameLocks noChangeAspect="1"/>
          </p:cNvGraphicFramePr>
          <p:nvPr/>
        </p:nvGraphicFramePr>
        <p:xfrm>
          <a:off x="3200400" y="1752600"/>
          <a:ext cx="254000" cy="304800"/>
        </p:xfrm>
        <a:graphic>
          <a:graphicData uri="http://schemas.openxmlformats.org/presentationml/2006/ole">
            <p:oleObj spid="_x0000_s582663" name="Equation" r:id="rId9" imgW="152280" imgH="164880" progId="Equation.3">
              <p:embed/>
            </p:oleObj>
          </a:graphicData>
        </a:graphic>
      </p:graphicFrame>
      <p:grpSp>
        <p:nvGrpSpPr>
          <p:cNvPr id="4" name="Group 234"/>
          <p:cNvGrpSpPr/>
          <p:nvPr/>
        </p:nvGrpSpPr>
        <p:grpSpPr>
          <a:xfrm>
            <a:off x="1371600" y="4495800"/>
            <a:ext cx="6019800" cy="2971800"/>
            <a:chOff x="1371600" y="2286000"/>
            <a:chExt cx="6858000" cy="3429000"/>
          </a:xfrm>
        </p:grpSpPr>
        <p:cxnSp>
          <p:nvCxnSpPr>
            <p:cNvPr id="11" name="Straight Connector 10"/>
            <p:cNvCxnSpPr/>
            <p:nvPr/>
          </p:nvCxnSpPr>
          <p:spPr>
            <a:xfrm rot="5400000">
              <a:off x="6063722" y="4997978"/>
              <a:ext cx="548640" cy="14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1720322" y="4997978"/>
              <a:ext cx="548640" cy="14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5400000">
              <a:off x="1457418" y="2593882"/>
              <a:ext cx="616505" cy="742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5400000">
              <a:off x="1537442" y="3123458"/>
              <a:ext cx="457200" cy="1484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1993900" y="5105400"/>
              <a:ext cx="4343400" cy="1429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6" name="Object 15"/>
            <p:cNvGraphicFramePr>
              <a:graphicFrameLocks noChangeAspect="1"/>
            </p:cNvGraphicFramePr>
            <p:nvPr/>
          </p:nvGraphicFramePr>
          <p:xfrm>
            <a:off x="1392238" y="2468563"/>
            <a:ext cx="261937" cy="314325"/>
          </p:xfrm>
          <a:graphic>
            <a:graphicData uri="http://schemas.openxmlformats.org/presentationml/2006/ole">
              <p:oleObj spid="_x0000_s582664" name="Equation" r:id="rId10" imgW="152280" imgH="164880" progId="Equation.3">
                <p:embed/>
              </p:oleObj>
            </a:graphicData>
          </a:graphic>
        </p:graphicFrame>
        <p:graphicFrame>
          <p:nvGraphicFramePr>
            <p:cNvPr id="17" name="Object 16"/>
            <p:cNvGraphicFramePr>
              <a:graphicFrameLocks noChangeAspect="1"/>
            </p:cNvGraphicFramePr>
            <p:nvPr/>
          </p:nvGraphicFramePr>
          <p:xfrm>
            <a:off x="3898900" y="5105400"/>
            <a:ext cx="288662" cy="342900"/>
          </p:xfrm>
          <a:graphic>
            <a:graphicData uri="http://schemas.openxmlformats.org/presentationml/2006/ole">
              <p:oleObj spid="_x0000_s582665" name="Equation" r:id="rId11" imgW="164880" imgH="164880" progId="Equation.3">
                <p:embed/>
              </p:oleObj>
            </a:graphicData>
          </a:graphic>
        </p:graphicFrame>
        <p:grpSp>
          <p:nvGrpSpPr>
            <p:cNvPr id="5" name="Group 200"/>
            <p:cNvGrpSpPr/>
            <p:nvPr/>
          </p:nvGrpSpPr>
          <p:grpSpPr>
            <a:xfrm>
              <a:off x="1981200" y="2286000"/>
              <a:ext cx="6248400" cy="2439194"/>
              <a:chOff x="1981200" y="2590800"/>
              <a:chExt cx="6248400" cy="2439194"/>
            </a:xfrm>
          </p:grpSpPr>
          <p:grpSp>
            <p:nvGrpSpPr>
              <p:cNvPr id="7" name="Group 196"/>
              <p:cNvGrpSpPr/>
              <p:nvPr/>
            </p:nvGrpSpPr>
            <p:grpSpPr>
              <a:xfrm>
                <a:off x="1981200" y="2590800"/>
                <a:ext cx="6248400" cy="2439194"/>
                <a:chOff x="1981200" y="2590800"/>
                <a:chExt cx="6248400" cy="2439194"/>
              </a:xfrm>
            </p:grpSpPr>
            <p:graphicFrame>
              <p:nvGraphicFramePr>
                <p:cNvPr id="42" name="Object 12"/>
                <p:cNvGraphicFramePr>
                  <a:graphicFrameLocks noChangeAspect="1"/>
                </p:cNvGraphicFramePr>
                <p:nvPr/>
              </p:nvGraphicFramePr>
              <p:xfrm>
                <a:off x="7620000" y="4114800"/>
                <a:ext cx="598488" cy="457200"/>
              </p:xfrm>
              <a:graphic>
                <a:graphicData uri="http://schemas.openxmlformats.org/presentationml/2006/ole">
                  <p:oleObj spid="_x0000_s582666" name="Equation" r:id="rId12" imgW="279360" imgH="228600" progId="Equation.3">
                    <p:embed/>
                  </p:oleObj>
                </a:graphicData>
              </a:graphic>
            </p:graphicFrame>
            <p:grpSp>
              <p:nvGrpSpPr>
                <p:cNvPr id="9" name="Group 173"/>
                <p:cNvGrpSpPr/>
                <p:nvPr/>
              </p:nvGrpSpPr>
              <p:grpSpPr>
                <a:xfrm>
                  <a:off x="1981200" y="2590800"/>
                  <a:ext cx="4984229" cy="2430780"/>
                  <a:chOff x="1981200" y="2590800"/>
                  <a:chExt cx="4984229" cy="2430780"/>
                </a:xfrm>
              </p:grpSpPr>
              <p:sp>
                <p:nvSpPr>
                  <p:cNvPr id="52" name="Rectangle 51"/>
                  <p:cNvSpPr/>
                  <p:nvPr/>
                </p:nvSpPr>
                <p:spPr>
                  <a:xfrm>
                    <a:off x="1981200" y="2590800"/>
                    <a:ext cx="4343400" cy="617220"/>
                  </a:xfrm>
                  <a:prstGeom prst="rect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" name="Rectangle 52"/>
                  <p:cNvSpPr/>
                  <p:nvPr/>
                </p:nvSpPr>
                <p:spPr>
                  <a:xfrm>
                    <a:off x="1981200" y="3200400"/>
                    <a:ext cx="4343400" cy="449580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 smtClean="0">
                      <a:solidFill>
                        <a:schemeClr val="tx1"/>
                      </a:solidFill>
                    </a:endParaRPr>
                  </a:p>
                  <a:p>
                    <a:pPr algn="ctr"/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Linearly independent redundancy</a:t>
                    </a:r>
                  </a:p>
                  <a:p>
                    <a:pPr algn="ctr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grpSp>
                <p:nvGrpSpPr>
                  <p:cNvPr id="10" name="Group 171"/>
                  <p:cNvGrpSpPr/>
                  <p:nvPr/>
                </p:nvGrpSpPr>
                <p:grpSpPr>
                  <a:xfrm>
                    <a:off x="6324600" y="2590800"/>
                    <a:ext cx="640829" cy="617220"/>
                    <a:chOff x="6352082" y="2590800"/>
                    <a:chExt cx="640829" cy="617220"/>
                  </a:xfrm>
                </p:grpSpPr>
                <p:sp>
                  <p:nvSpPr>
                    <p:cNvPr id="57" name="Rectangle 56"/>
                    <p:cNvSpPr/>
                    <p:nvPr/>
                  </p:nvSpPr>
                  <p:spPr>
                    <a:xfrm>
                      <a:off x="6352082" y="2590800"/>
                      <a:ext cx="640829" cy="61722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graphicFrame>
                  <p:nvGraphicFramePr>
                    <p:cNvPr id="58" name="Object 8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6477495" y="2679700"/>
                    <a:ext cx="381000" cy="431800"/>
                  </p:xfrm>
                  <a:graphic>
                    <a:graphicData uri="http://schemas.openxmlformats.org/presentationml/2006/ole">
                      <p:oleObj spid="_x0000_s582667" name="Equation" r:id="rId13" imgW="177480" imgH="215640" progId="Equation.3">
                        <p:embed/>
                      </p:oleObj>
                    </a:graphicData>
                  </a:graphic>
                </p:graphicFrame>
              </p:grpSp>
              <p:sp>
                <p:nvSpPr>
                  <p:cNvPr id="55" name="Rectangle 54"/>
                  <p:cNvSpPr/>
                  <p:nvPr/>
                </p:nvSpPr>
                <p:spPr>
                  <a:xfrm>
                    <a:off x="1981200" y="3657600"/>
                    <a:ext cx="4343400" cy="449580"/>
                  </a:xfrm>
                  <a:prstGeom prst="rect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6" name="Rectangle 55"/>
                  <p:cNvSpPr/>
                  <p:nvPr/>
                </p:nvSpPr>
                <p:spPr>
                  <a:xfrm>
                    <a:off x="1981200" y="4572000"/>
                    <a:ext cx="4343400" cy="449580"/>
                  </a:xfrm>
                  <a:prstGeom prst="rect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44" name="Rectangle 43"/>
                <p:cNvSpPr/>
                <p:nvPr/>
              </p:nvSpPr>
              <p:spPr>
                <a:xfrm>
                  <a:off x="6324600" y="3657600"/>
                  <a:ext cx="1295400" cy="4572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Rectangle 44"/>
                <p:cNvSpPr/>
                <p:nvPr/>
              </p:nvSpPr>
              <p:spPr>
                <a:xfrm>
                  <a:off x="6324600" y="3200400"/>
                  <a:ext cx="1295400" cy="457200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" name="Straight Connector 45"/>
                <p:cNvCxnSpPr>
                  <a:stCxn id="45" idx="0"/>
                </p:cNvCxnSpPr>
                <p:nvPr/>
              </p:nvCxnSpPr>
              <p:spPr>
                <a:xfrm rot="16200000" flipH="1" flipV="1">
                  <a:off x="6267450" y="3867150"/>
                  <a:ext cx="1371600" cy="381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aphicFrame>
              <p:nvGraphicFramePr>
                <p:cNvPr id="47" name="Object 47"/>
                <p:cNvGraphicFramePr>
                  <a:graphicFrameLocks noChangeAspect="1"/>
                </p:cNvGraphicFramePr>
                <p:nvPr/>
              </p:nvGraphicFramePr>
              <p:xfrm>
                <a:off x="7010400" y="3200400"/>
                <a:ext cx="598488" cy="457200"/>
              </p:xfrm>
              <a:graphic>
                <a:graphicData uri="http://schemas.openxmlformats.org/presentationml/2006/ole">
                  <p:oleObj spid="_x0000_s582668" name="Equation" r:id="rId14" imgW="279360" imgH="228600" progId="Equation.3">
                    <p:embed/>
                  </p:oleObj>
                </a:graphicData>
              </a:graphic>
            </p:graphicFrame>
            <p:sp>
              <p:nvSpPr>
                <p:cNvPr id="48" name="Rectangle 47"/>
                <p:cNvSpPr/>
                <p:nvPr/>
              </p:nvSpPr>
              <p:spPr>
                <a:xfrm>
                  <a:off x="6324600" y="4572000"/>
                  <a:ext cx="1905000" cy="4572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Rectangle 48"/>
                <p:cNvSpPr/>
                <p:nvPr/>
              </p:nvSpPr>
              <p:spPr>
                <a:xfrm>
                  <a:off x="6324600" y="4114800"/>
                  <a:ext cx="1905000" cy="457200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" name="Straight Connector 49"/>
                <p:cNvCxnSpPr/>
                <p:nvPr/>
              </p:nvCxnSpPr>
              <p:spPr>
                <a:xfrm rot="5400000">
                  <a:off x="6706394" y="4800600"/>
                  <a:ext cx="456406" cy="7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 rot="5400000">
                  <a:off x="7162800" y="4572000"/>
                  <a:ext cx="914400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aphicFrame>
            <p:nvGraphicFramePr>
              <p:cNvPr id="39" name="Object 38"/>
              <p:cNvGraphicFramePr>
                <a:graphicFrameLocks noChangeAspect="1"/>
              </p:cNvGraphicFramePr>
              <p:nvPr/>
            </p:nvGraphicFramePr>
            <p:xfrm>
              <a:off x="7162800" y="4114800"/>
              <a:ext cx="304800" cy="406400"/>
            </p:xfrm>
            <a:graphic>
              <a:graphicData uri="http://schemas.openxmlformats.org/presentationml/2006/ole">
                <p:oleObj spid="_x0000_s582669" name="Equation" r:id="rId15" imgW="126720" imgH="177480" progId="Equation.3">
                  <p:embed/>
                </p:oleObj>
              </a:graphicData>
            </a:graphic>
          </p:graphicFrame>
          <p:graphicFrame>
            <p:nvGraphicFramePr>
              <p:cNvPr id="40" name="Object 49"/>
              <p:cNvGraphicFramePr>
                <a:graphicFrameLocks noChangeAspect="1"/>
              </p:cNvGraphicFramePr>
              <p:nvPr/>
            </p:nvGraphicFramePr>
            <p:xfrm>
              <a:off x="6477000" y="4114800"/>
              <a:ext cx="304800" cy="406400"/>
            </p:xfrm>
            <a:graphic>
              <a:graphicData uri="http://schemas.openxmlformats.org/presentationml/2006/ole">
                <p:oleObj spid="_x0000_s582670" name="Equation" r:id="rId16" imgW="126720" imgH="177480" progId="Equation.3">
                  <p:embed/>
                </p:oleObj>
              </a:graphicData>
            </a:graphic>
          </p:graphicFrame>
          <p:graphicFrame>
            <p:nvGraphicFramePr>
              <p:cNvPr id="41" name="Object 50"/>
              <p:cNvGraphicFramePr>
                <a:graphicFrameLocks noChangeAspect="1"/>
              </p:cNvGraphicFramePr>
              <p:nvPr/>
            </p:nvGraphicFramePr>
            <p:xfrm>
              <a:off x="6477000" y="3200400"/>
              <a:ext cx="304800" cy="406400"/>
            </p:xfrm>
            <a:graphic>
              <a:graphicData uri="http://schemas.openxmlformats.org/presentationml/2006/ole">
                <p:oleObj spid="_x0000_s582671" name="Equation" r:id="rId17" imgW="126720" imgH="177480" progId="Equation.3">
                  <p:embed/>
                </p:oleObj>
              </a:graphicData>
            </a:graphic>
          </p:graphicFrame>
        </p:grpSp>
        <p:sp>
          <p:nvSpPr>
            <p:cNvPr id="19" name="Oval 18"/>
            <p:cNvSpPr/>
            <p:nvPr/>
          </p:nvSpPr>
          <p:spPr>
            <a:xfrm>
              <a:off x="4279900" y="55626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4051300" y="55626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3822700" y="55626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1536700" y="2286000"/>
              <a:ext cx="457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1536700" y="3810000"/>
              <a:ext cx="457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1536700" y="3352800"/>
              <a:ext cx="457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536700" y="2895600"/>
              <a:ext cx="457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1536700" y="4724400"/>
              <a:ext cx="457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1536700" y="4267200"/>
              <a:ext cx="457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5400000">
              <a:off x="1537442" y="4495058"/>
              <a:ext cx="457200" cy="1484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rot="5400000">
              <a:off x="1537442" y="4037858"/>
              <a:ext cx="457200" cy="1484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rot="5400000">
              <a:off x="1537442" y="3580658"/>
              <a:ext cx="457200" cy="1484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1" name="Object 30"/>
            <p:cNvGraphicFramePr>
              <a:graphicFrameLocks noChangeAspect="1"/>
            </p:cNvGraphicFramePr>
            <p:nvPr/>
          </p:nvGraphicFramePr>
          <p:xfrm>
            <a:off x="1384300" y="4267200"/>
            <a:ext cx="379413" cy="444500"/>
          </p:xfrm>
          <a:graphic>
            <a:graphicData uri="http://schemas.openxmlformats.org/presentationml/2006/ole">
              <p:oleObj spid="_x0000_s582672" name="Equation" r:id="rId18" imgW="177480" imgH="215640" progId="Equation.3">
                <p:embed/>
              </p:oleObj>
            </a:graphicData>
          </a:graphic>
        </p:graphicFrame>
        <p:graphicFrame>
          <p:nvGraphicFramePr>
            <p:cNvPr id="32" name="Object 52"/>
            <p:cNvGraphicFramePr>
              <a:graphicFrameLocks noChangeAspect="1"/>
            </p:cNvGraphicFramePr>
            <p:nvPr/>
          </p:nvGraphicFramePr>
          <p:xfrm>
            <a:off x="1411288" y="3352800"/>
            <a:ext cx="325437" cy="444500"/>
          </p:xfrm>
          <a:graphic>
            <a:graphicData uri="http://schemas.openxmlformats.org/presentationml/2006/ole">
              <p:oleObj spid="_x0000_s582673" name="Equation" r:id="rId19" imgW="152280" imgH="215640" progId="Equation.3">
                <p:embed/>
              </p:oleObj>
            </a:graphicData>
          </a:graphic>
        </p:graphicFrame>
        <p:graphicFrame>
          <p:nvGraphicFramePr>
            <p:cNvPr id="33" name="Object 53"/>
            <p:cNvGraphicFramePr>
              <a:graphicFrameLocks noChangeAspect="1"/>
            </p:cNvGraphicFramePr>
            <p:nvPr/>
          </p:nvGraphicFramePr>
          <p:xfrm>
            <a:off x="1371600" y="3810000"/>
            <a:ext cx="407988" cy="444500"/>
          </p:xfrm>
          <a:graphic>
            <a:graphicData uri="http://schemas.openxmlformats.org/presentationml/2006/ole">
              <p:oleObj spid="_x0000_s582674" name="Equation" r:id="rId20" imgW="190440" imgH="215640" progId="Equation.3">
                <p:embed/>
              </p:oleObj>
            </a:graphicData>
          </a:graphic>
        </p:graphicFrame>
        <p:graphicFrame>
          <p:nvGraphicFramePr>
            <p:cNvPr id="34" name="Object 54"/>
            <p:cNvGraphicFramePr>
              <a:graphicFrameLocks noChangeAspect="1"/>
            </p:cNvGraphicFramePr>
            <p:nvPr/>
          </p:nvGraphicFramePr>
          <p:xfrm>
            <a:off x="1384300" y="2895600"/>
            <a:ext cx="381000" cy="444500"/>
          </p:xfrm>
          <a:graphic>
            <a:graphicData uri="http://schemas.openxmlformats.org/presentationml/2006/ole">
              <p:oleObj spid="_x0000_s582675" name="Equation" r:id="rId21" imgW="177480" imgH="215640" progId="Equation.3">
                <p:embed/>
              </p:oleObj>
            </a:graphicData>
          </a:graphic>
        </p:graphicFrame>
        <p:sp>
          <p:nvSpPr>
            <p:cNvPr id="35" name="Rectangle 34"/>
            <p:cNvSpPr/>
            <p:nvPr/>
          </p:nvSpPr>
          <p:spPr>
            <a:xfrm>
              <a:off x="1981200" y="4343400"/>
              <a:ext cx="412937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Linearly dependent redundancy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981200" y="3810000"/>
              <a:ext cx="4343400" cy="44958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Linearly independent redundancy</a:t>
              </a:r>
            </a:p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286000" y="3352800"/>
              <a:ext cx="349967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Linearly dependent redundancy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457200"/>
            <a:ext cx="8229600" cy="1027113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altLang="zh-CN" sz="4000" kern="0" dirty="0">
                <a:latin typeface="Calibri" pitchFamily="34" charset="0"/>
                <a:cs typeface="+mj-cs"/>
              </a:rPr>
              <a:t>Field </a:t>
            </a:r>
            <a:r>
              <a:rPr lang="en-US" altLang="zh-CN" sz="4000" kern="0" dirty="0" smtClean="0">
                <a:latin typeface="Calibri" pitchFamily="34" charset="0"/>
                <a:cs typeface="+mj-cs"/>
              </a:rPr>
              <a:t>Extensions: example</a:t>
            </a:r>
            <a:endParaRPr lang="en-US" altLang="zh-CN" sz="4000" kern="0" dirty="0">
              <a:latin typeface="Calibri" pitchFamily="34" charset="0"/>
              <a:cs typeface="+mj-cs"/>
            </a:endParaRPr>
          </a:p>
        </p:txBody>
      </p:sp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12713" y="2636912"/>
          <a:ext cx="3500437" cy="1136650"/>
        </p:xfrm>
        <a:graphic>
          <a:graphicData uri="http://schemas.openxmlformats.org/presentationml/2006/ole">
            <p:oleObj spid="_x0000_s245762" name="Εξίσωση" r:id="rId4" imgW="1282680" imgH="457200" progId="Equation.3">
              <p:embed/>
            </p:oleObj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3541713" y="2636912"/>
          <a:ext cx="2944812" cy="1136650"/>
        </p:xfrm>
        <a:graphic>
          <a:graphicData uri="http://schemas.openxmlformats.org/presentationml/2006/ole">
            <p:oleObj spid="_x0000_s245763" name="Εξίσωση" r:id="rId5" imgW="1079280" imgH="457200" progId="Equation.3">
              <p:embed/>
            </p:oleObj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6542088" y="2636912"/>
          <a:ext cx="2459037" cy="1136650"/>
        </p:xfrm>
        <a:graphic>
          <a:graphicData uri="http://schemas.openxmlformats.org/presentationml/2006/ole">
            <p:oleObj spid="_x0000_s245764" name="Εξίσωση" r:id="rId6" imgW="901440" imgH="4572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Έλλειψη"/>
          <p:cNvSpPr/>
          <p:nvPr/>
        </p:nvSpPr>
        <p:spPr bwMode="auto">
          <a:xfrm>
            <a:off x="2000250" y="1535113"/>
            <a:ext cx="4679950" cy="4679950"/>
          </a:xfrm>
          <a:prstGeom prst="ellipse">
            <a:avLst/>
          </a:prstGeom>
          <a:solidFill>
            <a:srgbClr val="FF0000"/>
          </a:solidFill>
          <a:ln w="31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l-GR" dirty="0">
              <a:solidFill>
                <a:schemeClr val="bg2">
                  <a:lumMod val="60000"/>
                  <a:lumOff val="40000"/>
                </a:schemeClr>
              </a:solidFill>
              <a:latin typeface="Tahoma" pitchFamily="-105" charset="0"/>
              <a:cs typeface="Arial" charset="0"/>
            </a:endParaRPr>
          </a:p>
        </p:txBody>
      </p:sp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457200"/>
            <a:ext cx="8229600" cy="1027113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altLang="zh-CN" sz="4000" kern="0" dirty="0">
                <a:latin typeface="Calibri" pitchFamily="34" charset="0"/>
                <a:cs typeface="+mj-cs"/>
              </a:rPr>
              <a:t>Field Extensions</a:t>
            </a:r>
          </a:p>
        </p:txBody>
      </p:sp>
      <p:sp>
        <p:nvSpPr>
          <p:cNvPr id="52228" name="3 - Έλλειψη"/>
          <p:cNvSpPr>
            <a:spLocks noChangeArrowheads="1"/>
          </p:cNvSpPr>
          <p:nvPr/>
        </p:nvSpPr>
        <p:spPr bwMode="auto">
          <a:xfrm>
            <a:off x="2573338" y="2084388"/>
            <a:ext cx="3600450" cy="3600450"/>
          </a:xfrm>
          <a:prstGeom prst="ellipse">
            <a:avLst/>
          </a:prstGeom>
          <a:solidFill>
            <a:srgbClr val="009900"/>
          </a:solidFill>
          <a:ln w="3175" algn="ctr">
            <a:solidFill>
              <a:srgbClr val="0099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ctr" eaLnBrk="0" hangingPunct="0"/>
            <a:endParaRPr lang="el-GR">
              <a:solidFill>
                <a:srgbClr val="009900"/>
              </a:solidFill>
            </a:endParaRPr>
          </a:p>
        </p:txBody>
      </p:sp>
      <p:sp>
        <p:nvSpPr>
          <p:cNvPr id="3" name="2 - Έλλειψη"/>
          <p:cNvSpPr/>
          <p:nvPr/>
        </p:nvSpPr>
        <p:spPr bwMode="auto">
          <a:xfrm>
            <a:off x="3143250" y="2643188"/>
            <a:ext cx="2519363" cy="2519362"/>
          </a:xfrm>
          <a:prstGeom prst="ellipse">
            <a:avLst/>
          </a:prstGeom>
          <a:solidFill>
            <a:schemeClr val="tx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l-GR" dirty="0">
              <a:solidFill>
                <a:schemeClr val="bg2">
                  <a:lumMod val="60000"/>
                  <a:lumOff val="40000"/>
                </a:schemeClr>
              </a:solidFill>
              <a:latin typeface="Tahoma" pitchFamily="-105" charset="0"/>
              <a:cs typeface="Arial" charset="0"/>
            </a:endParaRPr>
          </a:p>
        </p:txBody>
      </p:sp>
      <p:sp>
        <p:nvSpPr>
          <p:cNvPr id="52230" name="Text Box 7"/>
          <p:cNvSpPr txBox="1">
            <a:spLocks noChangeArrowheads="1"/>
          </p:cNvSpPr>
          <p:nvPr/>
        </p:nvSpPr>
        <p:spPr bwMode="auto">
          <a:xfrm>
            <a:off x="3929063" y="3435350"/>
            <a:ext cx="985837" cy="708025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4000" dirty="0" err="1">
                <a:solidFill>
                  <a:schemeClr val="bg1"/>
                </a:solidFill>
                <a:latin typeface="Calibri" pitchFamily="34" charset="0"/>
              </a:rPr>
              <a:t>F</a:t>
            </a:r>
            <a:r>
              <a:rPr lang="en-US" altLang="zh-CN" sz="4000" baseline="-25000" dirty="0" err="1">
                <a:solidFill>
                  <a:schemeClr val="bg1"/>
                </a:solidFill>
                <a:latin typeface="Calibri" pitchFamily="34" charset="0"/>
              </a:rPr>
              <a:t>q</a:t>
            </a:r>
            <a:endParaRPr lang="en-US" altLang="zh-CN" sz="4000" baseline="-25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3929063" y="1928813"/>
            <a:ext cx="985837" cy="708025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4000" dirty="0" err="1">
                <a:latin typeface="Calibri" pitchFamily="34" charset="0"/>
              </a:rPr>
              <a:t>F</a:t>
            </a:r>
            <a:r>
              <a:rPr lang="en-US" altLang="zh-CN" sz="4000" baseline="-25000" dirty="0" err="1">
                <a:latin typeface="Calibri" pitchFamily="34" charset="0"/>
              </a:rPr>
              <a:t>q</a:t>
            </a:r>
            <a:endParaRPr lang="en-US" altLang="zh-CN" sz="4000" baseline="30000" dirty="0">
              <a:latin typeface="Calibri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943350" y="1357313"/>
            <a:ext cx="985838" cy="708025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4000">
                <a:latin typeface="Calibri" pitchFamily="34" charset="0"/>
              </a:rPr>
              <a:t>F</a:t>
            </a:r>
            <a:r>
              <a:rPr lang="en-US" altLang="zh-CN" sz="4000" baseline="-25000">
                <a:latin typeface="Calibri" pitchFamily="34" charset="0"/>
              </a:rPr>
              <a:t>q</a:t>
            </a:r>
            <a:endParaRPr lang="en-US" altLang="zh-CN" sz="4000" baseline="30000">
              <a:latin typeface="Calibri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283968" y="2103239"/>
            <a:ext cx="985837" cy="461665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2400" dirty="0" smtClean="0">
                <a:latin typeface="Calibri" pitchFamily="34" charset="0"/>
              </a:rPr>
              <a:t>n</a:t>
            </a:r>
            <a:r>
              <a:rPr lang="en-US" altLang="zh-CN" sz="2400" baseline="-25000" dirty="0" smtClean="0">
                <a:latin typeface="Calibri" pitchFamily="34" charset="0"/>
              </a:rPr>
              <a:t>1</a:t>
            </a:r>
            <a:endParaRPr lang="en-US" altLang="zh-CN" sz="2400" baseline="-25000" dirty="0">
              <a:latin typeface="Calibri" pitchFamily="34" charset="0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4427984" y="1527175"/>
            <a:ext cx="985837" cy="461665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2400" dirty="0" smtClean="0">
                <a:latin typeface="Calibri" pitchFamily="34" charset="0"/>
              </a:rPr>
              <a:t>n</a:t>
            </a:r>
            <a:r>
              <a:rPr lang="en-US" altLang="zh-CN" sz="2400" baseline="-25000" dirty="0" smtClean="0">
                <a:latin typeface="Calibri" pitchFamily="34" charset="0"/>
              </a:rPr>
              <a:t>1</a:t>
            </a:r>
            <a:r>
              <a:rPr lang="en-US" altLang="zh-CN" sz="2400" dirty="0" smtClean="0">
                <a:latin typeface="Calibri" pitchFamily="34" charset="0"/>
              </a:rPr>
              <a:t>n</a:t>
            </a:r>
            <a:r>
              <a:rPr lang="en-US" altLang="zh-CN" sz="2400" baseline="-25000" dirty="0" smtClean="0">
                <a:latin typeface="Calibri" pitchFamily="34" charset="0"/>
              </a:rPr>
              <a:t>2</a:t>
            </a:r>
            <a:endParaRPr lang="en-US" altLang="zh-CN" sz="2400" baseline="-250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/>
      <p:bldP spid="15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3015120" y="4841863"/>
            <a:ext cx="620776" cy="792089"/>
          </a:xfrm>
          <a:prstGeom prst="rect">
            <a:avLst/>
          </a:prstGeom>
          <a:noFill/>
          <a:ln w="28575" algn="ctr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altLang="zh-CN" sz="3000" baseline="-25000" dirty="0">
              <a:solidFill>
                <a:srgbClr val="009900"/>
              </a:solidFill>
              <a:latin typeface="Calibri" pitchFamily="34" charset="0"/>
            </a:endParaRPr>
          </a:p>
        </p:txBody>
      </p:sp>
      <p:sp>
        <p:nvSpPr>
          <p:cNvPr id="55" name="Rectangle 6"/>
          <p:cNvSpPr>
            <a:spLocks noChangeArrowheads="1"/>
          </p:cNvSpPr>
          <p:nvPr/>
        </p:nvSpPr>
        <p:spPr bwMode="auto">
          <a:xfrm>
            <a:off x="3001472" y="2204863"/>
            <a:ext cx="1296144" cy="792089"/>
          </a:xfrm>
          <a:prstGeom prst="rect">
            <a:avLst/>
          </a:prstGeom>
          <a:noFill/>
          <a:ln w="28575" algn="ctr">
            <a:solidFill>
              <a:srgbClr val="009900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altLang="zh-CN" sz="3000" baseline="-25000" dirty="0">
              <a:solidFill>
                <a:srgbClr val="009900"/>
              </a:solidFill>
              <a:latin typeface="Calibri" pitchFamily="34" charset="0"/>
            </a:endParaRPr>
          </a:p>
        </p:txBody>
      </p:sp>
      <p:sp>
        <p:nvSpPr>
          <p:cNvPr id="54" name="Rectangle 6"/>
          <p:cNvSpPr>
            <a:spLocks noChangeArrowheads="1"/>
          </p:cNvSpPr>
          <p:nvPr/>
        </p:nvSpPr>
        <p:spPr bwMode="auto">
          <a:xfrm>
            <a:off x="5710480" y="1844825"/>
            <a:ext cx="1165776" cy="1512168"/>
          </a:xfrm>
          <a:prstGeom prst="rect">
            <a:avLst/>
          </a:prstGeom>
          <a:noFill/>
          <a:ln w="28575" algn="ctr">
            <a:solidFill>
              <a:srgbClr val="009900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altLang="zh-CN" sz="3000" baseline="-25000" dirty="0">
              <a:solidFill>
                <a:srgbClr val="009900"/>
              </a:solidFill>
              <a:latin typeface="Calibri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457200"/>
            <a:ext cx="8229600" cy="1027113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altLang="zh-CN" sz="4000" kern="0" dirty="0" smtClean="0">
                <a:latin typeface="Calibri" pitchFamily="34" charset="0"/>
                <a:cs typeface="+mj-cs"/>
              </a:rPr>
              <a:t>Encoding</a:t>
            </a:r>
            <a:endParaRPr lang="en-US" altLang="zh-CN" sz="4000" kern="0" dirty="0">
              <a:latin typeface="Calibri" pitchFamily="34" charset="0"/>
              <a:cs typeface="+mj-cs"/>
            </a:endParaRPr>
          </a:p>
        </p:txBody>
      </p:sp>
      <p:pic>
        <p:nvPicPr>
          <p:cNvPr id="53251" name="Picture 62" descr="alic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925" y="2241004"/>
            <a:ext cx="928688" cy="94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2" name="Rectangle 5"/>
          <p:cNvSpPr>
            <a:spLocks noChangeArrowheads="1"/>
          </p:cNvSpPr>
          <p:nvPr/>
        </p:nvSpPr>
        <p:spPr bwMode="auto">
          <a:xfrm>
            <a:off x="2981325" y="2175917"/>
            <a:ext cx="2376488" cy="863600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zh-CN" sz="3000">
                <a:latin typeface="Calibri" pitchFamily="34" charset="0"/>
              </a:rPr>
              <a:t>M</a:t>
            </a:r>
            <a:r>
              <a:rPr lang="en-US" altLang="zh-CN" sz="3000" baseline="-25000">
                <a:latin typeface="Calibri" pitchFamily="34" charset="0"/>
              </a:rPr>
              <a:t>1</a:t>
            </a:r>
          </a:p>
        </p:txBody>
      </p:sp>
      <p:sp>
        <p:nvSpPr>
          <p:cNvPr id="53253" name="Rectangle 6"/>
          <p:cNvSpPr>
            <a:spLocks noChangeArrowheads="1"/>
          </p:cNvSpPr>
          <p:nvPr/>
        </p:nvSpPr>
        <p:spPr bwMode="auto">
          <a:xfrm>
            <a:off x="5710480" y="4478056"/>
            <a:ext cx="620776" cy="1512169"/>
          </a:xfrm>
          <a:prstGeom prst="rect">
            <a:avLst/>
          </a:prstGeom>
          <a:noFill/>
          <a:ln w="28575" algn="ctr">
            <a:solidFill>
              <a:srgbClr val="FF0000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altLang="zh-CN" sz="3000" baseline="-25000" dirty="0">
              <a:solidFill>
                <a:srgbClr val="009900"/>
              </a:solidFill>
              <a:latin typeface="Calibri" pitchFamily="34" charset="0"/>
            </a:endParaRPr>
          </a:p>
        </p:txBody>
      </p:sp>
      <p:sp>
        <p:nvSpPr>
          <p:cNvPr id="53254" name="Text Box 7"/>
          <p:cNvSpPr txBox="1">
            <a:spLocks noChangeArrowheads="1"/>
          </p:cNvSpPr>
          <p:nvPr/>
        </p:nvSpPr>
        <p:spPr bwMode="auto">
          <a:xfrm>
            <a:off x="2647950" y="2391817"/>
            <a:ext cx="360363" cy="366712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/>
              <a:t>x</a:t>
            </a:r>
          </a:p>
        </p:txBody>
      </p:sp>
      <p:sp>
        <p:nvSpPr>
          <p:cNvPr id="53255" name="Rectangle 9"/>
          <p:cNvSpPr>
            <a:spLocks noChangeArrowheads="1"/>
          </p:cNvSpPr>
          <p:nvPr/>
        </p:nvSpPr>
        <p:spPr bwMode="auto">
          <a:xfrm>
            <a:off x="5645150" y="1815554"/>
            <a:ext cx="2378075" cy="1584325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zh-CN" sz="3000">
                <a:latin typeface="Calibri" pitchFamily="34" charset="0"/>
              </a:rPr>
              <a:t>X</a:t>
            </a:r>
            <a:r>
              <a:rPr lang="en-US" altLang="zh-CN" sz="3000" baseline="-25000">
                <a:latin typeface="Calibri" pitchFamily="34" charset="0"/>
              </a:rPr>
              <a:t>1</a:t>
            </a:r>
          </a:p>
        </p:txBody>
      </p:sp>
      <p:sp>
        <p:nvSpPr>
          <p:cNvPr id="53256" name="AutoShape 14"/>
          <p:cNvSpPr>
            <a:spLocks/>
          </p:cNvSpPr>
          <p:nvPr/>
        </p:nvSpPr>
        <p:spPr bwMode="auto">
          <a:xfrm>
            <a:off x="8093075" y="1815554"/>
            <a:ext cx="360363" cy="1584325"/>
          </a:xfrm>
          <a:prstGeom prst="rightBrace">
            <a:avLst>
              <a:gd name="adj1" fmla="val 36637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53257" name="AutoShape 15"/>
          <p:cNvSpPr>
            <a:spLocks/>
          </p:cNvSpPr>
          <p:nvPr/>
        </p:nvSpPr>
        <p:spPr bwMode="auto">
          <a:xfrm rot="16200000">
            <a:off x="6653212" y="375692"/>
            <a:ext cx="360363" cy="2376488"/>
          </a:xfrm>
          <a:prstGeom prst="rightBrace">
            <a:avLst>
              <a:gd name="adj1" fmla="val 19998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53258" name="Text Box 16"/>
          <p:cNvSpPr txBox="1">
            <a:spLocks noChangeArrowheads="1"/>
          </p:cNvSpPr>
          <p:nvPr/>
        </p:nvSpPr>
        <p:spPr bwMode="auto">
          <a:xfrm rot="16200000">
            <a:off x="391319" y="2433885"/>
            <a:ext cx="1663700" cy="554038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3000" dirty="0" smtClean="0">
                <a:latin typeface="Calibri" pitchFamily="34" charset="0"/>
              </a:rPr>
              <a:t>r</a:t>
            </a:r>
            <a:r>
              <a:rPr lang="en-US" altLang="zh-CN" sz="3000" baseline="-25000" dirty="0" smtClean="0">
                <a:latin typeface="Calibri" pitchFamily="34" charset="0"/>
              </a:rPr>
              <a:t>1</a:t>
            </a:r>
            <a:r>
              <a:rPr lang="en-US" altLang="zh-CN" sz="3000" dirty="0" smtClean="0">
                <a:latin typeface="Calibri" pitchFamily="34" charset="0"/>
              </a:rPr>
              <a:t>+2z</a:t>
            </a:r>
            <a:endParaRPr lang="en-US" altLang="zh-CN" sz="3000" dirty="0">
              <a:latin typeface="Calibri" pitchFamily="34" charset="0"/>
            </a:endParaRPr>
          </a:p>
        </p:txBody>
      </p:sp>
      <p:sp>
        <p:nvSpPr>
          <p:cNvPr id="53259" name="Text Box 16"/>
          <p:cNvSpPr txBox="1">
            <a:spLocks noChangeArrowheads="1"/>
          </p:cNvSpPr>
          <p:nvPr/>
        </p:nvSpPr>
        <p:spPr bwMode="auto">
          <a:xfrm>
            <a:off x="1851025" y="950367"/>
            <a:ext cx="935038" cy="554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3000" dirty="0" smtClean="0">
                <a:latin typeface="Calibri" pitchFamily="34" charset="0"/>
              </a:rPr>
              <a:t>r</a:t>
            </a:r>
            <a:r>
              <a:rPr lang="en-US" altLang="zh-CN" sz="3000" baseline="-25000" dirty="0" smtClean="0">
                <a:latin typeface="Calibri" pitchFamily="34" charset="0"/>
              </a:rPr>
              <a:t>1</a:t>
            </a:r>
            <a:endParaRPr lang="en-US" altLang="zh-CN" sz="3000" baseline="-25000" dirty="0">
              <a:latin typeface="Calibri" pitchFamily="34" charset="0"/>
            </a:endParaRPr>
          </a:p>
        </p:txBody>
      </p:sp>
      <p:sp>
        <p:nvSpPr>
          <p:cNvPr id="53260" name="AutoShape 14"/>
          <p:cNvSpPr>
            <a:spLocks/>
          </p:cNvSpPr>
          <p:nvPr/>
        </p:nvSpPr>
        <p:spPr bwMode="auto">
          <a:xfrm flipH="1">
            <a:off x="1397000" y="1886992"/>
            <a:ext cx="360363" cy="1584325"/>
          </a:xfrm>
          <a:prstGeom prst="rightBrace">
            <a:avLst>
              <a:gd name="adj1" fmla="val 36576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53261" name="AutoShape 15"/>
          <p:cNvSpPr>
            <a:spLocks/>
          </p:cNvSpPr>
          <p:nvPr/>
        </p:nvSpPr>
        <p:spPr bwMode="auto">
          <a:xfrm rot="16200000">
            <a:off x="2079626" y="1202779"/>
            <a:ext cx="360362" cy="865187"/>
          </a:xfrm>
          <a:prstGeom prst="rightBrace">
            <a:avLst>
              <a:gd name="adj1" fmla="val 20007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53262" name="Text Box 16"/>
          <p:cNvSpPr txBox="1">
            <a:spLocks noChangeArrowheads="1"/>
          </p:cNvSpPr>
          <p:nvPr/>
        </p:nvSpPr>
        <p:spPr bwMode="auto">
          <a:xfrm>
            <a:off x="5284788" y="2463254"/>
            <a:ext cx="504825" cy="366713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/>
              <a:t>=</a:t>
            </a:r>
          </a:p>
        </p:txBody>
      </p:sp>
      <p:sp>
        <p:nvSpPr>
          <p:cNvPr id="53263" name="AutoShape 15"/>
          <p:cNvSpPr>
            <a:spLocks/>
          </p:cNvSpPr>
          <p:nvPr/>
        </p:nvSpPr>
        <p:spPr bwMode="auto">
          <a:xfrm rot="16200000">
            <a:off x="3995737" y="734467"/>
            <a:ext cx="360363" cy="2376488"/>
          </a:xfrm>
          <a:prstGeom prst="rightBrace">
            <a:avLst>
              <a:gd name="adj1" fmla="val 19998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53264" name="Text Box 17"/>
          <p:cNvSpPr txBox="1">
            <a:spLocks noChangeArrowheads="1"/>
          </p:cNvSpPr>
          <p:nvPr/>
        </p:nvSpPr>
        <p:spPr bwMode="auto">
          <a:xfrm>
            <a:off x="3286125" y="1517104"/>
            <a:ext cx="1800225" cy="290513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ts val="1000"/>
              </a:lnSpc>
              <a:spcBef>
                <a:spcPct val="50000"/>
              </a:spcBef>
            </a:pPr>
            <a:r>
              <a:rPr lang="en-US" altLang="zh-CN" sz="3000">
                <a:latin typeface="Calibri" pitchFamily="34" charset="0"/>
              </a:rPr>
              <a:t>n</a:t>
            </a:r>
            <a:endParaRPr lang="en-US" altLang="zh-CN" sz="3000" baseline="-250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3266" name="Text Box 17"/>
          <p:cNvSpPr txBox="1">
            <a:spLocks noChangeArrowheads="1"/>
          </p:cNvSpPr>
          <p:nvPr/>
        </p:nvSpPr>
        <p:spPr bwMode="auto">
          <a:xfrm>
            <a:off x="5929313" y="1159917"/>
            <a:ext cx="1800225" cy="290512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ts val="1000"/>
              </a:lnSpc>
              <a:spcBef>
                <a:spcPct val="50000"/>
              </a:spcBef>
            </a:pPr>
            <a:r>
              <a:rPr lang="en-US" altLang="zh-CN" sz="3000">
                <a:latin typeface="Calibri" pitchFamily="34" charset="0"/>
              </a:rPr>
              <a:t>n</a:t>
            </a:r>
            <a:endParaRPr lang="en-US" altLang="zh-CN" sz="3000" baseline="-250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3267" name="Text Box 16"/>
          <p:cNvSpPr txBox="1">
            <a:spLocks noChangeArrowheads="1"/>
          </p:cNvSpPr>
          <p:nvPr/>
        </p:nvSpPr>
        <p:spPr bwMode="auto">
          <a:xfrm rot="5400000">
            <a:off x="7803357" y="2291010"/>
            <a:ext cx="1663700" cy="554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3000" dirty="0" smtClean="0">
                <a:latin typeface="Calibri" pitchFamily="34" charset="0"/>
              </a:rPr>
              <a:t>r</a:t>
            </a:r>
            <a:r>
              <a:rPr lang="en-US" altLang="zh-CN" sz="3000" baseline="-25000" dirty="0" smtClean="0">
                <a:latin typeface="Calibri" pitchFamily="34" charset="0"/>
              </a:rPr>
              <a:t>1</a:t>
            </a:r>
            <a:r>
              <a:rPr lang="en-US" altLang="zh-CN" sz="3000" dirty="0" smtClean="0">
                <a:latin typeface="Calibri" pitchFamily="34" charset="0"/>
              </a:rPr>
              <a:t>+2z</a:t>
            </a:r>
            <a:endParaRPr lang="en-US" altLang="zh-CN" sz="3000" dirty="0">
              <a:latin typeface="Calibri" pitchFamily="34" charset="0"/>
            </a:endParaRPr>
          </a:p>
        </p:txBody>
      </p:sp>
      <p:sp>
        <p:nvSpPr>
          <p:cNvPr id="53268" name="Rectangle 5"/>
          <p:cNvSpPr>
            <a:spLocks noChangeArrowheads="1"/>
          </p:cNvSpPr>
          <p:nvPr/>
        </p:nvSpPr>
        <p:spPr bwMode="auto">
          <a:xfrm>
            <a:off x="2998788" y="4798467"/>
            <a:ext cx="2376487" cy="863600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zh-CN" sz="3000">
                <a:latin typeface="Calibri" pitchFamily="34" charset="0"/>
              </a:rPr>
              <a:t>M</a:t>
            </a:r>
            <a:r>
              <a:rPr lang="en-US" altLang="zh-CN" sz="3000" baseline="-25000">
                <a:latin typeface="Calibri" pitchFamily="34" charset="0"/>
              </a:rPr>
              <a:t>2</a:t>
            </a:r>
          </a:p>
        </p:txBody>
      </p:sp>
      <p:sp>
        <p:nvSpPr>
          <p:cNvPr id="53269" name="Rectangle 6"/>
          <p:cNvSpPr>
            <a:spLocks noChangeArrowheads="1"/>
          </p:cNvSpPr>
          <p:nvPr/>
        </p:nvSpPr>
        <p:spPr bwMode="auto">
          <a:xfrm>
            <a:off x="1846263" y="4509542"/>
            <a:ext cx="863600" cy="1584325"/>
          </a:xfrm>
          <a:prstGeom prst="rect">
            <a:avLst/>
          </a:prstGeom>
          <a:noFill/>
          <a:ln w="28575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zh-CN" sz="3000">
                <a:solidFill>
                  <a:srgbClr val="FF0000"/>
                </a:solidFill>
                <a:latin typeface="Calibri" pitchFamily="34" charset="0"/>
              </a:rPr>
              <a:t>G</a:t>
            </a:r>
            <a:r>
              <a:rPr lang="en-US" altLang="zh-CN" sz="3000" baseline="-25000">
                <a:solidFill>
                  <a:srgbClr val="FF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270" name="Text Box 7"/>
          <p:cNvSpPr txBox="1">
            <a:spLocks noChangeArrowheads="1"/>
          </p:cNvSpPr>
          <p:nvPr/>
        </p:nvSpPr>
        <p:spPr bwMode="auto">
          <a:xfrm>
            <a:off x="2665413" y="5014367"/>
            <a:ext cx="360362" cy="366712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/>
              <a:t>x</a:t>
            </a:r>
          </a:p>
        </p:txBody>
      </p:sp>
      <p:sp>
        <p:nvSpPr>
          <p:cNvPr id="53271" name="Rectangle 9"/>
          <p:cNvSpPr>
            <a:spLocks noChangeArrowheads="1"/>
          </p:cNvSpPr>
          <p:nvPr/>
        </p:nvSpPr>
        <p:spPr bwMode="auto">
          <a:xfrm>
            <a:off x="5662613" y="4438104"/>
            <a:ext cx="2378075" cy="1584325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zh-CN" sz="3000" dirty="0">
                <a:latin typeface="Calibri" pitchFamily="34" charset="0"/>
              </a:rPr>
              <a:t>X</a:t>
            </a:r>
            <a:r>
              <a:rPr lang="en-US" altLang="zh-CN" sz="3000" baseline="-25000" dirty="0">
                <a:latin typeface="Calibri" pitchFamily="34" charset="0"/>
              </a:rPr>
              <a:t>2</a:t>
            </a:r>
          </a:p>
        </p:txBody>
      </p:sp>
      <p:sp>
        <p:nvSpPr>
          <p:cNvPr id="53272" name="AutoShape 14"/>
          <p:cNvSpPr>
            <a:spLocks/>
          </p:cNvSpPr>
          <p:nvPr/>
        </p:nvSpPr>
        <p:spPr bwMode="auto">
          <a:xfrm>
            <a:off x="8110538" y="4438104"/>
            <a:ext cx="360362" cy="1584325"/>
          </a:xfrm>
          <a:prstGeom prst="rightBrace">
            <a:avLst>
              <a:gd name="adj1" fmla="val 36637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53273" name="AutoShape 15"/>
          <p:cNvSpPr>
            <a:spLocks/>
          </p:cNvSpPr>
          <p:nvPr/>
        </p:nvSpPr>
        <p:spPr bwMode="auto">
          <a:xfrm rot="16200000">
            <a:off x="6670675" y="2998242"/>
            <a:ext cx="360363" cy="2376487"/>
          </a:xfrm>
          <a:prstGeom prst="rightBrace">
            <a:avLst>
              <a:gd name="adj1" fmla="val 19998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53275" name="Text Box 16"/>
          <p:cNvSpPr txBox="1">
            <a:spLocks noChangeArrowheads="1"/>
          </p:cNvSpPr>
          <p:nvPr/>
        </p:nvSpPr>
        <p:spPr bwMode="auto">
          <a:xfrm>
            <a:off x="1868488" y="3572917"/>
            <a:ext cx="935037" cy="554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3000" dirty="0" smtClean="0">
                <a:latin typeface="Calibri" pitchFamily="34" charset="0"/>
              </a:rPr>
              <a:t>r</a:t>
            </a:r>
            <a:r>
              <a:rPr lang="en-US" altLang="zh-CN" sz="3000" baseline="-25000" dirty="0" smtClean="0">
                <a:latin typeface="Calibri" pitchFamily="34" charset="0"/>
              </a:rPr>
              <a:t>2</a:t>
            </a:r>
            <a:endParaRPr lang="en-US" altLang="zh-CN" sz="3000" baseline="-25000" dirty="0">
              <a:latin typeface="Calibri" pitchFamily="34" charset="0"/>
            </a:endParaRPr>
          </a:p>
        </p:txBody>
      </p:sp>
      <p:sp>
        <p:nvSpPr>
          <p:cNvPr id="53276" name="AutoShape 14"/>
          <p:cNvSpPr>
            <a:spLocks/>
          </p:cNvSpPr>
          <p:nvPr/>
        </p:nvSpPr>
        <p:spPr bwMode="auto">
          <a:xfrm flipH="1">
            <a:off x="1414463" y="4509542"/>
            <a:ext cx="360362" cy="1584325"/>
          </a:xfrm>
          <a:prstGeom prst="rightBrace">
            <a:avLst>
              <a:gd name="adj1" fmla="val 36576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53277" name="AutoShape 15"/>
          <p:cNvSpPr>
            <a:spLocks/>
          </p:cNvSpPr>
          <p:nvPr/>
        </p:nvSpPr>
        <p:spPr bwMode="auto">
          <a:xfrm rot="16200000">
            <a:off x="2097088" y="3825329"/>
            <a:ext cx="360362" cy="865188"/>
          </a:xfrm>
          <a:prstGeom prst="rightBrace">
            <a:avLst>
              <a:gd name="adj1" fmla="val 20007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53278" name="Text Box 16"/>
          <p:cNvSpPr txBox="1">
            <a:spLocks noChangeArrowheads="1"/>
          </p:cNvSpPr>
          <p:nvPr/>
        </p:nvSpPr>
        <p:spPr bwMode="auto">
          <a:xfrm>
            <a:off x="5302250" y="5085804"/>
            <a:ext cx="504825" cy="366713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/>
              <a:t>=</a:t>
            </a:r>
          </a:p>
        </p:txBody>
      </p:sp>
      <p:sp>
        <p:nvSpPr>
          <p:cNvPr id="53279" name="AutoShape 15"/>
          <p:cNvSpPr>
            <a:spLocks/>
          </p:cNvSpPr>
          <p:nvPr/>
        </p:nvSpPr>
        <p:spPr bwMode="auto">
          <a:xfrm rot="16200000">
            <a:off x="4013200" y="3357017"/>
            <a:ext cx="360363" cy="2376487"/>
          </a:xfrm>
          <a:prstGeom prst="rightBrace">
            <a:avLst>
              <a:gd name="adj1" fmla="val 19998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53280" name="Text Box 17"/>
          <p:cNvSpPr txBox="1">
            <a:spLocks noChangeArrowheads="1"/>
          </p:cNvSpPr>
          <p:nvPr/>
        </p:nvSpPr>
        <p:spPr bwMode="auto">
          <a:xfrm>
            <a:off x="3303588" y="4139654"/>
            <a:ext cx="1800225" cy="290513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ts val="1000"/>
              </a:lnSpc>
              <a:spcBef>
                <a:spcPct val="50000"/>
              </a:spcBef>
            </a:pPr>
            <a:r>
              <a:rPr lang="en-US" altLang="zh-CN" sz="3000">
                <a:latin typeface="Calibri" pitchFamily="34" charset="0"/>
              </a:rPr>
              <a:t>n</a:t>
            </a:r>
            <a:endParaRPr lang="en-US" altLang="zh-CN" sz="3000" baseline="-250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3281" name="Text Box 17"/>
          <p:cNvSpPr txBox="1">
            <a:spLocks noChangeArrowheads="1"/>
          </p:cNvSpPr>
          <p:nvPr/>
        </p:nvSpPr>
        <p:spPr bwMode="auto">
          <a:xfrm>
            <a:off x="5946775" y="3782467"/>
            <a:ext cx="1800225" cy="290512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ts val="1000"/>
              </a:lnSpc>
              <a:spcBef>
                <a:spcPct val="50000"/>
              </a:spcBef>
            </a:pPr>
            <a:r>
              <a:rPr lang="en-US" altLang="zh-CN" sz="3000">
                <a:latin typeface="Calibri" pitchFamily="34" charset="0"/>
              </a:rPr>
              <a:t>n</a:t>
            </a:r>
            <a:endParaRPr lang="en-US" altLang="zh-CN" sz="3000" baseline="-250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3282" name="Text Box 16"/>
          <p:cNvSpPr txBox="1">
            <a:spLocks noChangeArrowheads="1"/>
          </p:cNvSpPr>
          <p:nvPr/>
        </p:nvSpPr>
        <p:spPr bwMode="auto">
          <a:xfrm rot="5400000">
            <a:off x="7820819" y="4913560"/>
            <a:ext cx="1663700" cy="554038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3000" dirty="0" smtClean="0">
                <a:latin typeface="Calibri" pitchFamily="34" charset="0"/>
              </a:rPr>
              <a:t>r</a:t>
            </a:r>
            <a:r>
              <a:rPr lang="en-US" altLang="zh-CN" sz="3000" baseline="-25000" dirty="0" smtClean="0">
                <a:latin typeface="Calibri" pitchFamily="34" charset="0"/>
              </a:rPr>
              <a:t>2</a:t>
            </a:r>
            <a:r>
              <a:rPr lang="en-US" altLang="zh-CN" sz="3000" dirty="0" smtClean="0">
                <a:latin typeface="Calibri" pitchFamily="34" charset="0"/>
              </a:rPr>
              <a:t>+2z</a:t>
            </a:r>
            <a:endParaRPr lang="en-US" altLang="zh-CN" sz="3000" dirty="0">
              <a:latin typeface="Calibri" pitchFamily="34" charset="0"/>
            </a:endParaRPr>
          </a:p>
        </p:txBody>
      </p:sp>
      <p:pic>
        <p:nvPicPr>
          <p:cNvPr id="53283" name="Picture 62" descr="alic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8" y="4727029"/>
            <a:ext cx="684212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42 - TextBox"/>
          <p:cNvSpPr txBox="1"/>
          <p:nvPr/>
        </p:nvSpPr>
        <p:spPr bwMode="auto">
          <a:xfrm>
            <a:off x="2771800" y="1484784"/>
            <a:ext cx="3500437" cy="1938992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>
              <a:defRPr/>
            </a:pPr>
            <a:r>
              <a:rPr lang="en-US" sz="4000" kern="0" dirty="0">
                <a:solidFill>
                  <a:srgbClr val="009900"/>
                </a:solidFill>
                <a:latin typeface="Calibri" pitchFamily="34" charset="0"/>
                <a:cs typeface="Calibri" pitchFamily="34" charset="0"/>
              </a:rPr>
              <a:t>G</a:t>
            </a:r>
            <a:r>
              <a:rPr lang="en-US" sz="4000" kern="0" baseline="-25000" dirty="0">
                <a:solidFill>
                  <a:srgbClr val="009900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US" sz="4000" kern="0" dirty="0">
                <a:latin typeface="Calibri" pitchFamily="34" charset="0"/>
                <a:cs typeface="Calibri" pitchFamily="34" charset="0"/>
              </a:rPr>
              <a:t> can correct rank z errors over </a:t>
            </a:r>
            <a:r>
              <a:rPr lang="en-US" sz="4000" kern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en-US" sz="4000" kern="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q</a:t>
            </a:r>
          </a:p>
        </p:txBody>
      </p:sp>
      <p:sp>
        <p:nvSpPr>
          <p:cNvPr id="44" name="43 - TextBox"/>
          <p:cNvSpPr txBox="1"/>
          <p:nvPr/>
        </p:nvSpPr>
        <p:spPr bwMode="auto">
          <a:xfrm>
            <a:off x="2771800" y="4077072"/>
            <a:ext cx="3500437" cy="1938337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n-US" sz="4000" kern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</a:t>
            </a:r>
            <a:r>
              <a:rPr lang="en-US" sz="4000" kern="0" baseline="-25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US" sz="4000" kern="0" dirty="0">
                <a:latin typeface="Calibri" pitchFamily="34" charset="0"/>
                <a:cs typeface="Calibri" pitchFamily="34" charset="0"/>
              </a:rPr>
              <a:t> can correct rank z errors over </a:t>
            </a:r>
            <a:r>
              <a:rPr lang="en-US" sz="4000" kern="0" dirty="0" err="1" smtClean="0">
                <a:solidFill>
                  <a:srgbClr val="009900"/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en-US" sz="4000" kern="0" baseline="-25000" dirty="0" err="1" smtClean="0">
                <a:solidFill>
                  <a:srgbClr val="009900"/>
                </a:solidFill>
                <a:latin typeface="Calibri" pitchFamily="34" charset="0"/>
                <a:cs typeface="Calibri" pitchFamily="34" charset="0"/>
              </a:rPr>
              <a:t>q</a:t>
            </a:r>
            <a:r>
              <a:rPr lang="en-US" sz="4000" kern="0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sz="4000" kern="0" baseline="-25000" dirty="0">
              <a:solidFill>
                <a:srgbClr val="0099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0" name="43 - TextBox"/>
          <p:cNvSpPr txBox="1"/>
          <p:nvPr/>
        </p:nvSpPr>
        <p:spPr bwMode="auto">
          <a:xfrm>
            <a:off x="4067944" y="5534449"/>
            <a:ext cx="836141" cy="492443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2600" dirty="0" smtClean="0">
                <a:solidFill>
                  <a:srgbClr val="009900"/>
                </a:solidFill>
                <a:latin typeface="Calibri" pitchFamily="34" charset="0"/>
              </a:rPr>
              <a:t>n</a:t>
            </a:r>
            <a:r>
              <a:rPr lang="en-US" altLang="zh-CN" sz="2600" baseline="-25000" dirty="0" smtClean="0">
                <a:solidFill>
                  <a:srgbClr val="009900"/>
                </a:solidFill>
                <a:latin typeface="Calibri" pitchFamily="34" charset="0"/>
              </a:rPr>
              <a:t>1</a:t>
            </a:r>
            <a:endParaRPr lang="en-US" altLang="zh-CN" sz="2600" baseline="-25000" dirty="0">
              <a:solidFill>
                <a:srgbClr val="009900"/>
              </a:solidFill>
              <a:latin typeface="Calibri" pitchFamily="34" charset="0"/>
            </a:endParaRPr>
          </a:p>
        </p:txBody>
      </p:sp>
      <p:sp>
        <p:nvSpPr>
          <p:cNvPr id="51" name="Text Box 16"/>
          <p:cNvSpPr txBox="1">
            <a:spLocks noChangeArrowheads="1"/>
          </p:cNvSpPr>
          <p:nvPr/>
        </p:nvSpPr>
        <p:spPr bwMode="auto">
          <a:xfrm rot="16200000">
            <a:off x="408782" y="5056435"/>
            <a:ext cx="1663700" cy="554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3000" dirty="0" smtClean="0">
                <a:latin typeface="Calibri" pitchFamily="34" charset="0"/>
              </a:rPr>
              <a:t>r</a:t>
            </a:r>
            <a:r>
              <a:rPr lang="en-US" altLang="zh-CN" sz="3000" baseline="-25000" dirty="0" smtClean="0">
                <a:latin typeface="Calibri" pitchFamily="34" charset="0"/>
              </a:rPr>
              <a:t>2</a:t>
            </a:r>
            <a:r>
              <a:rPr lang="en-US" altLang="zh-CN" sz="3000" dirty="0" smtClean="0">
                <a:latin typeface="Calibri" pitchFamily="34" charset="0"/>
              </a:rPr>
              <a:t>+2z</a:t>
            </a:r>
            <a:endParaRPr lang="en-US" altLang="zh-CN" sz="3000" dirty="0">
              <a:latin typeface="Calibri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771800" y="6309320"/>
            <a:ext cx="38884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2400" dirty="0" smtClean="0">
                <a:latin typeface="Calibri" pitchFamily="34" charset="0"/>
              </a:rPr>
              <a:t>n = kn</a:t>
            </a:r>
            <a:r>
              <a:rPr lang="en-US" altLang="zh-CN" sz="2400" baseline="-25000" dirty="0" smtClean="0">
                <a:latin typeface="Calibri" pitchFamily="34" charset="0"/>
              </a:rPr>
              <a:t>1</a:t>
            </a:r>
            <a:r>
              <a:rPr lang="en-US" altLang="zh-CN" sz="2400" dirty="0" smtClean="0">
                <a:latin typeface="Calibri" pitchFamily="34" charset="0"/>
              </a:rPr>
              <a:t>n</a:t>
            </a:r>
            <a:r>
              <a:rPr lang="en-US" altLang="zh-CN" sz="2400" baseline="-25000" dirty="0" smtClean="0">
                <a:latin typeface="Calibri" pitchFamily="34" charset="0"/>
              </a:rPr>
              <a:t>2</a:t>
            </a:r>
            <a:r>
              <a:rPr lang="en-US" altLang="zh-CN" sz="2400" dirty="0">
                <a:latin typeface="Calibri" pitchFamily="34" charset="0"/>
              </a:rPr>
              <a:t> </a:t>
            </a:r>
            <a:r>
              <a:rPr lang="en-US" altLang="zh-CN" sz="2400" dirty="0" smtClean="0">
                <a:latin typeface="Calibri" pitchFamily="34" charset="0"/>
              </a:rPr>
              <a:t>where </a:t>
            </a:r>
            <a:r>
              <a:rPr lang="en-US" altLang="zh-CN" sz="2400" dirty="0" err="1" smtClean="0">
                <a:latin typeface="Calibri" pitchFamily="34" charset="0"/>
              </a:rPr>
              <a:t>n</a:t>
            </a:r>
            <a:r>
              <a:rPr lang="en-US" altLang="zh-CN" sz="2400" baseline="-25000" dirty="0" err="1" smtClean="0">
                <a:latin typeface="Calibri" pitchFamily="34" charset="0"/>
              </a:rPr>
              <a:t>i</a:t>
            </a:r>
            <a:r>
              <a:rPr lang="en-US" altLang="zh-CN" sz="2400" dirty="0" err="1" smtClean="0">
                <a:latin typeface="Calibri" pitchFamily="34" charset="0"/>
              </a:rPr>
              <a:t>≥r</a:t>
            </a:r>
            <a:r>
              <a:rPr lang="en-US" altLang="zh-CN" sz="2400" baseline="-25000" dirty="0" err="1" smtClean="0">
                <a:latin typeface="Calibri" pitchFamily="34" charset="0"/>
              </a:rPr>
              <a:t>i</a:t>
            </a:r>
            <a:r>
              <a:rPr lang="en-US" altLang="zh-CN" sz="2400" dirty="0" smtClean="0">
                <a:latin typeface="Calibri" pitchFamily="34" charset="0"/>
              </a:rPr>
              <a:t> +2z</a:t>
            </a:r>
            <a:endParaRPr lang="en-US" altLang="zh-CN" sz="2400" dirty="0">
              <a:latin typeface="Calibri" pitchFamily="34" charset="0"/>
            </a:endParaRPr>
          </a:p>
        </p:txBody>
      </p:sp>
      <p:sp>
        <p:nvSpPr>
          <p:cNvPr id="53" name="Rectangle 6"/>
          <p:cNvSpPr>
            <a:spLocks noChangeArrowheads="1"/>
          </p:cNvSpPr>
          <p:nvPr/>
        </p:nvSpPr>
        <p:spPr bwMode="auto">
          <a:xfrm>
            <a:off x="1828800" y="1886992"/>
            <a:ext cx="863600" cy="1584325"/>
          </a:xfrm>
          <a:prstGeom prst="rect">
            <a:avLst/>
          </a:prstGeom>
          <a:noFill/>
          <a:ln w="28575" algn="ctr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zh-CN" sz="3000">
                <a:solidFill>
                  <a:srgbClr val="009900"/>
                </a:solidFill>
                <a:latin typeface="Calibri" pitchFamily="34" charset="0"/>
              </a:rPr>
              <a:t>G</a:t>
            </a:r>
            <a:r>
              <a:rPr lang="en-US" altLang="zh-CN" sz="3000" baseline="-25000">
                <a:solidFill>
                  <a:srgbClr val="009900"/>
                </a:solidFill>
                <a:latin typeface="Calibri" pitchFamily="34" charset="0"/>
              </a:rPr>
              <a:t>1</a:t>
            </a:r>
          </a:p>
        </p:txBody>
      </p:sp>
      <p:grpSp>
        <p:nvGrpSpPr>
          <p:cNvPr id="2" name="Group 56"/>
          <p:cNvGrpSpPr/>
          <p:nvPr/>
        </p:nvGrpSpPr>
        <p:grpSpPr>
          <a:xfrm>
            <a:off x="8296275" y="509588"/>
            <a:ext cx="561975" cy="561975"/>
            <a:chOff x="8296275" y="509588"/>
            <a:chExt cx="561975" cy="561975"/>
          </a:xfrm>
        </p:grpSpPr>
        <p:sp>
          <p:nvSpPr>
            <p:cNvPr id="58" name="3 - Έλλειψη"/>
            <p:cNvSpPr/>
            <p:nvPr/>
          </p:nvSpPr>
          <p:spPr bwMode="auto">
            <a:xfrm>
              <a:off x="8296275" y="509588"/>
              <a:ext cx="561975" cy="561975"/>
            </a:xfrm>
            <a:prstGeom prst="ellipse">
              <a:avLst/>
            </a:prstGeom>
            <a:solidFill>
              <a:srgbClr val="FF0000"/>
            </a:solidFill>
            <a:ln w="31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l-GR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itchFamily="-105" charset="0"/>
                <a:cs typeface="Arial" charset="0"/>
              </a:endParaRPr>
            </a:p>
          </p:txBody>
        </p:sp>
        <p:sp>
          <p:nvSpPr>
            <p:cNvPr id="59" name="4 - Έλλειψη"/>
            <p:cNvSpPr/>
            <p:nvPr/>
          </p:nvSpPr>
          <p:spPr bwMode="auto">
            <a:xfrm>
              <a:off x="8364538" y="576263"/>
              <a:ext cx="433387" cy="431800"/>
            </a:xfrm>
            <a:prstGeom prst="ellipse">
              <a:avLst/>
            </a:prstGeom>
            <a:solidFill>
              <a:srgbClr val="009900"/>
            </a:solidFill>
            <a:ln w="3175" cap="flat" cmpd="sng" algn="ctr">
              <a:solidFill>
                <a:srgbClr val="0099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l-GR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itchFamily="-105" charset="0"/>
                <a:cs typeface="Arial" charset="0"/>
              </a:endParaRPr>
            </a:p>
          </p:txBody>
        </p:sp>
        <p:sp>
          <p:nvSpPr>
            <p:cNvPr id="60" name="5 - Έλλειψη"/>
            <p:cNvSpPr>
              <a:spLocks noChangeAspect="1"/>
            </p:cNvSpPr>
            <p:nvPr/>
          </p:nvSpPr>
          <p:spPr bwMode="auto">
            <a:xfrm>
              <a:off x="8453438" y="660400"/>
              <a:ext cx="257175" cy="257175"/>
            </a:xfrm>
            <a:prstGeom prst="ellipse">
              <a:avLst/>
            </a:prstGeom>
            <a:solidFill>
              <a:schemeClr val="tx1"/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l-GR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itchFamily="-105" charset="0"/>
                <a:cs typeface="Arial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50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83 - Ομάδα"/>
          <p:cNvGrpSpPr>
            <a:grpSpLocks/>
          </p:cNvGrpSpPr>
          <p:nvPr/>
        </p:nvGrpSpPr>
        <p:grpSpPr bwMode="auto">
          <a:xfrm>
            <a:off x="1857375" y="2686874"/>
            <a:ext cx="6000750" cy="1246189"/>
            <a:chOff x="1571604" y="4646800"/>
            <a:chExt cx="6000792" cy="1246497"/>
          </a:xfrm>
        </p:grpSpPr>
        <p:sp>
          <p:nvSpPr>
            <p:cNvPr id="83" name="82 - TextBox"/>
            <p:cNvSpPr txBox="1"/>
            <p:nvPr/>
          </p:nvSpPr>
          <p:spPr bwMode="auto">
            <a:xfrm>
              <a:off x="1571604" y="4646800"/>
              <a:ext cx="6000792" cy="1246497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 sz="45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4500" i="1" kern="0" dirty="0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4500" kern="0" baseline="30000" dirty="0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-1</a:t>
              </a:r>
              <a:r>
                <a:rPr lang="en-US" sz="4500" i="1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lang="en-US" sz="45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) = </a:t>
              </a:r>
              <a:r>
                <a:rPr lang="en-US" sz="4500" i="1" kern="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</a:t>
              </a:r>
              <a:r>
                <a:rPr lang="en-US" sz="4500" kern="0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500" i="1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sz="4500" kern="0" baseline="-25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5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+(</a:t>
              </a:r>
              <a:r>
                <a:rPr lang="en-US" sz="4500" i="1" kern="0" dirty="0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4500" kern="0" baseline="30000" dirty="0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-1</a:t>
              </a:r>
              <a:r>
                <a:rPr lang="en-US" sz="4500" i="1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45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4500" kern="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defRPr/>
              </a:pPr>
              <a:endParaRPr lang="en-US" sz="4500" kern="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2290" name="Object 5"/>
            <p:cNvGraphicFramePr>
              <a:graphicFrameLocks noChangeAspect="1"/>
            </p:cNvGraphicFramePr>
            <p:nvPr/>
          </p:nvGraphicFramePr>
          <p:xfrm>
            <a:off x="2989254" y="4740877"/>
            <a:ext cx="368300" cy="879473"/>
          </p:xfrm>
          <a:graphic>
            <a:graphicData uri="http://schemas.openxmlformats.org/presentationml/2006/ole">
              <p:oleObj spid="_x0000_s250882" name="Εξίσωση" r:id="rId4" imgW="88560" imgH="228600" progId="Equation.3">
                <p:embed/>
              </p:oleObj>
            </a:graphicData>
          </a:graphic>
        </p:graphicFrame>
        <p:graphicFrame>
          <p:nvGraphicFramePr>
            <p:cNvPr id="12291" name="Object 5"/>
            <p:cNvGraphicFramePr>
              <a:graphicFrameLocks noChangeAspect="1"/>
            </p:cNvGraphicFramePr>
            <p:nvPr/>
          </p:nvGraphicFramePr>
          <p:xfrm>
            <a:off x="6632592" y="4740877"/>
            <a:ext cx="368300" cy="879473"/>
          </p:xfrm>
          <a:graphic>
            <a:graphicData uri="http://schemas.openxmlformats.org/presentationml/2006/ole">
              <p:oleObj spid="_x0000_s250883" name="Εξίσωση" r:id="rId5" imgW="88560" imgH="228600" progId="Equation.3">
                <p:embed/>
              </p:oleObj>
            </a:graphicData>
          </a:graphic>
        </p:graphicFrame>
      </p:grpSp>
      <p:sp>
        <p:nvSpPr>
          <p:cNvPr id="87" name="86 - Έλλειψη"/>
          <p:cNvSpPr>
            <a:spLocks noChangeArrowheads="1"/>
          </p:cNvSpPr>
          <p:nvPr/>
        </p:nvSpPr>
        <p:spPr bwMode="auto">
          <a:xfrm>
            <a:off x="6426200" y="2708845"/>
            <a:ext cx="468313" cy="792163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89" name="88 - Έλλειψη"/>
          <p:cNvSpPr>
            <a:spLocks noChangeArrowheads="1"/>
          </p:cNvSpPr>
          <p:nvPr/>
        </p:nvSpPr>
        <p:spPr bwMode="auto">
          <a:xfrm>
            <a:off x="5643563" y="2759645"/>
            <a:ext cx="1285875" cy="714375"/>
          </a:xfrm>
          <a:prstGeom prst="ellipse">
            <a:avLst/>
          </a:prstGeom>
          <a:noFill/>
          <a:ln w="317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ctr" eaLnBrk="0" hangingPunct="0"/>
            <a:endParaRPr lang="el-GR"/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457200" y="457200"/>
            <a:ext cx="8229600" cy="1027113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altLang="zh-CN" sz="4000" kern="0" dirty="0" smtClean="0">
                <a:latin typeface="Calibri" pitchFamily="34" charset="0"/>
                <a:cs typeface="+mj-cs"/>
              </a:rPr>
              <a:t>Decoding</a:t>
            </a:r>
            <a:endParaRPr lang="en-US" altLang="zh-CN" sz="4000" kern="0" dirty="0">
              <a:latin typeface="Calibri" pitchFamily="34" charset="0"/>
              <a:cs typeface="+mj-cs"/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4572000" y="3673601"/>
            <a:ext cx="4143375" cy="763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>
              <a:defRPr/>
            </a:pPr>
            <a:r>
              <a:rPr lang="en-US" altLang="ja-JP" sz="2800" kern="0" dirty="0">
                <a:latin typeface="Calibri" pitchFamily="34" charset="0"/>
                <a:cs typeface="Calibri" pitchFamily="34" charset="0"/>
              </a:rPr>
              <a:t>Matrix </a:t>
            </a:r>
            <a:r>
              <a:rPr lang="en-US" altLang="ja-JP" sz="2800" kern="0" dirty="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US" altLang="ja-JP" sz="2800" kern="0" dirty="0">
                <a:latin typeface="Calibri" pitchFamily="34" charset="0"/>
                <a:cs typeface="Calibri" pitchFamily="34" charset="0"/>
              </a:rPr>
              <a:t>rank </a:t>
            </a:r>
            <a:r>
              <a:rPr lang="en-US" altLang="ja-JP" sz="2800" kern="0" dirty="0" smtClean="0">
                <a:latin typeface="Calibri" pitchFamily="34" charset="0"/>
                <a:cs typeface="Calibri" pitchFamily="34" charset="0"/>
              </a:rPr>
              <a:t>z </a:t>
            </a:r>
            <a:r>
              <a:rPr lang="en-US" altLang="ja-JP" sz="2800" kern="0" dirty="0">
                <a:latin typeface="Calibri" pitchFamily="34" charset="0"/>
                <a:cs typeface="Calibri" pitchFamily="34" charset="0"/>
              </a:rPr>
              <a:t>over </a:t>
            </a:r>
            <a:r>
              <a:rPr lang="en-US" altLang="ja-JP" sz="2800" kern="0" dirty="0" err="1" smtClean="0">
                <a:latin typeface="Calibri" pitchFamily="34" charset="0"/>
                <a:cs typeface="Calibri" pitchFamily="34" charset="0"/>
              </a:rPr>
              <a:t>F</a:t>
            </a:r>
            <a:r>
              <a:rPr lang="en-US" altLang="ja-JP" sz="2800" kern="0" baseline="-25000" dirty="0" err="1" smtClean="0">
                <a:latin typeface="Calibri" pitchFamily="34" charset="0"/>
                <a:cs typeface="Calibri" pitchFamily="34" charset="0"/>
              </a:rPr>
              <a:t>q</a:t>
            </a:r>
            <a:endParaRPr lang="en-US" altLang="ja-JP" sz="2800" kern="0" baseline="-250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5" name="Straight Arrow Connector 14"/>
          <p:cNvCxnSpPr>
            <a:endCxn id="89" idx="4"/>
          </p:cNvCxnSpPr>
          <p:nvPr/>
        </p:nvCxnSpPr>
        <p:spPr bwMode="auto">
          <a:xfrm rot="5400000" flipH="1" flipV="1">
            <a:off x="5955816" y="3530363"/>
            <a:ext cx="387028" cy="274342"/>
          </a:xfrm>
          <a:prstGeom prst="straightConnector1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2"/>
          <p:cNvSpPr txBox="1">
            <a:spLocks noChangeArrowheads="1"/>
          </p:cNvSpPr>
          <p:nvPr/>
        </p:nvSpPr>
        <p:spPr bwMode="auto">
          <a:xfrm>
            <a:off x="4857750" y="1729309"/>
            <a:ext cx="4143375" cy="763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>
              <a:defRPr/>
            </a:pPr>
            <a:r>
              <a:rPr lang="en-US" altLang="ja-JP" sz="2800" kern="0" dirty="0">
                <a:latin typeface="Calibri" pitchFamily="34" charset="0"/>
                <a:cs typeface="Calibri" pitchFamily="34" charset="0"/>
              </a:rPr>
              <a:t>Matrix </a:t>
            </a:r>
            <a:r>
              <a:rPr lang="en-US" altLang="ja-JP" sz="2800" kern="0" dirty="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US" altLang="ja-JP" sz="2800" kern="0" dirty="0">
                <a:latin typeface="Calibri" pitchFamily="34" charset="0"/>
                <a:cs typeface="Calibri" pitchFamily="34" charset="0"/>
              </a:rPr>
              <a:t>rank </a:t>
            </a:r>
            <a:r>
              <a:rPr lang="en-US" altLang="ja-JP" sz="2800" kern="0" dirty="0" smtClean="0">
                <a:latin typeface="Calibri" pitchFamily="34" charset="0"/>
                <a:cs typeface="Calibri" pitchFamily="34" charset="0"/>
              </a:rPr>
              <a:t>z </a:t>
            </a:r>
            <a:r>
              <a:rPr lang="en-US" altLang="ja-JP" sz="2800" kern="0" dirty="0">
                <a:latin typeface="Calibri" pitchFamily="34" charset="0"/>
                <a:cs typeface="Calibri" pitchFamily="34" charset="0"/>
              </a:rPr>
              <a:t>over </a:t>
            </a:r>
            <a:r>
              <a:rPr lang="en-US" altLang="ja-JP" sz="2800" kern="0" dirty="0" err="1" smtClean="0">
                <a:latin typeface="Calibri" pitchFamily="34" charset="0"/>
                <a:cs typeface="Calibri" pitchFamily="34" charset="0"/>
              </a:rPr>
              <a:t>F</a:t>
            </a:r>
            <a:r>
              <a:rPr lang="en-US" altLang="ja-JP" sz="2800" kern="0" baseline="-25000" dirty="0" err="1" smtClean="0">
                <a:latin typeface="Calibri" pitchFamily="34" charset="0"/>
                <a:cs typeface="Calibri" pitchFamily="34" charset="0"/>
              </a:rPr>
              <a:t>q</a:t>
            </a:r>
            <a:endParaRPr lang="en-US" altLang="ja-JP" sz="2800" kern="0" baseline="-250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 bwMode="auto">
          <a:xfrm rot="16200000" flipH="1">
            <a:off x="6444308" y="2492795"/>
            <a:ext cx="431973" cy="125"/>
          </a:xfrm>
          <a:prstGeom prst="straightConnector1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7956376" y="3861048"/>
            <a:ext cx="985838" cy="40011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000" dirty="0" smtClean="0">
                <a:latin typeface="Calibri" pitchFamily="34" charset="0"/>
              </a:rPr>
              <a:t>n</a:t>
            </a:r>
            <a:r>
              <a:rPr lang="en-US" altLang="zh-CN" sz="2000" baseline="-25000" dirty="0" smtClean="0">
                <a:latin typeface="Calibri" pitchFamily="34" charset="0"/>
              </a:rPr>
              <a:t>1</a:t>
            </a:r>
            <a:endParaRPr lang="en-US" sz="2000" dirty="0"/>
          </a:p>
        </p:txBody>
      </p:sp>
      <p:grpSp>
        <p:nvGrpSpPr>
          <p:cNvPr id="3" name="Group 21"/>
          <p:cNvGrpSpPr/>
          <p:nvPr/>
        </p:nvGrpSpPr>
        <p:grpSpPr>
          <a:xfrm>
            <a:off x="8296275" y="509588"/>
            <a:ext cx="561975" cy="561975"/>
            <a:chOff x="8296275" y="509588"/>
            <a:chExt cx="561975" cy="561975"/>
          </a:xfrm>
        </p:grpSpPr>
        <p:sp>
          <p:nvSpPr>
            <p:cNvPr id="23" name="3 - Έλλειψη"/>
            <p:cNvSpPr/>
            <p:nvPr/>
          </p:nvSpPr>
          <p:spPr bwMode="auto">
            <a:xfrm>
              <a:off x="8296275" y="509588"/>
              <a:ext cx="561975" cy="561975"/>
            </a:xfrm>
            <a:prstGeom prst="ellipse">
              <a:avLst/>
            </a:prstGeom>
            <a:solidFill>
              <a:srgbClr val="FF0000"/>
            </a:solidFill>
            <a:ln w="31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l-GR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itchFamily="-105" charset="0"/>
                <a:cs typeface="Arial" charset="0"/>
              </a:endParaRPr>
            </a:p>
          </p:txBody>
        </p:sp>
        <p:sp>
          <p:nvSpPr>
            <p:cNvPr id="24" name="4 - Έλλειψη"/>
            <p:cNvSpPr/>
            <p:nvPr/>
          </p:nvSpPr>
          <p:spPr bwMode="auto">
            <a:xfrm>
              <a:off x="8364538" y="576263"/>
              <a:ext cx="433387" cy="431800"/>
            </a:xfrm>
            <a:prstGeom prst="ellipse">
              <a:avLst/>
            </a:prstGeom>
            <a:solidFill>
              <a:srgbClr val="009900"/>
            </a:solidFill>
            <a:ln w="3175" cap="flat" cmpd="sng" algn="ctr">
              <a:solidFill>
                <a:srgbClr val="0099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l-GR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itchFamily="-105" charset="0"/>
                <a:cs typeface="Arial" charset="0"/>
              </a:endParaRPr>
            </a:p>
          </p:txBody>
        </p:sp>
        <p:sp>
          <p:nvSpPr>
            <p:cNvPr id="25" name="5 - Έλλειψη"/>
            <p:cNvSpPr>
              <a:spLocks noChangeAspect="1"/>
            </p:cNvSpPr>
            <p:nvPr/>
          </p:nvSpPr>
          <p:spPr bwMode="auto">
            <a:xfrm>
              <a:off x="8453438" y="660400"/>
              <a:ext cx="257175" cy="257175"/>
            </a:xfrm>
            <a:prstGeom prst="ellipse">
              <a:avLst/>
            </a:prstGeom>
            <a:solidFill>
              <a:schemeClr val="tx1"/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l-GR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itchFamily="-105" charset="0"/>
                <a:cs typeface="Arial" charset="0"/>
              </a:endParaRPr>
            </a:p>
          </p:txBody>
        </p:sp>
      </p:grpSp>
      <p:sp>
        <p:nvSpPr>
          <p:cNvPr id="27" name="Content Placeholder 2"/>
          <p:cNvSpPr txBox="1">
            <a:spLocks/>
          </p:cNvSpPr>
          <p:nvPr/>
        </p:nvSpPr>
        <p:spPr>
          <a:xfrm>
            <a:off x="457200" y="4869160"/>
            <a:ext cx="8363272" cy="187220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lvl="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100000"/>
              <a:buFont typeface="Arial" pitchFamily="34" charset="0"/>
              <a:buChar char="•"/>
            </a:pPr>
            <a:r>
              <a:rPr lang="en-US" sz="2800" i="1" kern="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kern="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kumimoji="0" 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Times New Roman" pitchFamily="18" charset="0"/>
              </a:rPr>
              <a:t>can be decoded (same as single-source decoding problem)</a:t>
            </a:r>
          </a:p>
          <a:p>
            <a:pPr marL="342900" lvl="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100000"/>
              <a:buFont typeface="Arial" pitchFamily="34" charset="0"/>
              <a:buChar char="•"/>
            </a:pPr>
            <a:r>
              <a:rPr lang="en-US" sz="2600" kern="0" noProof="0" dirty="0" smtClean="0">
                <a:latin typeface="Calibri" pitchFamily="34" charset="0"/>
                <a:cs typeface="Times New Roman" pitchFamily="18" charset="0"/>
              </a:rPr>
              <a:t>Decoder then subtracts effect of </a:t>
            </a:r>
            <a:r>
              <a:rPr lang="en-US" sz="2800" i="1" kern="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kern="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600" kern="0" noProof="0" dirty="0" smtClean="0">
                <a:latin typeface="Calibri" pitchFamily="34" charset="0"/>
                <a:cs typeface="Times New Roman" pitchFamily="18" charset="0"/>
              </a:rPr>
              <a:t>and decodes </a:t>
            </a:r>
            <a:r>
              <a:rPr lang="en-US" sz="2800" i="1" kern="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kern="0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-105" charset="-128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100000"/>
              <a:buFont typeface="Arial" pitchFamily="34" charset="0"/>
              <a:buChar char="•"/>
              <a:tabLst/>
              <a:defRPr/>
            </a:pP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100000"/>
              <a:buFont typeface="Arial" pitchFamily="34" charset="0"/>
              <a:buChar char="•"/>
              <a:tabLst/>
              <a:defRPr/>
            </a:pP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100000"/>
              <a:buFont typeface="Arial" pitchFamily="34" charset="0"/>
              <a:buChar char="•"/>
              <a:tabLst/>
              <a:defRPr/>
            </a:pP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100000"/>
              <a:buFont typeface="Arial" pitchFamily="34" charset="0"/>
              <a:buChar char="•"/>
              <a:tabLst/>
              <a:defRPr/>
            </a:pP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430347" y="4201924"/>
            <a:ext cx="567815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kern="0" dirty="0" smtClean="0">
                <a:latin typeface="Calibri" pitchFamily="34" charset="0"/>
                <a:cs typeface="Times New Roman" pitchFamily="18" charset="0"/>
              </a:rPr>
              <a:t>(This </a:t>
            </a:r>
            <a:r>
              <a:rPr lang="en-US" sz="2600" kern="0" dirty="0">
                <a:latin typeface="Calibri" pitchFamily="34" charset="0"/>
                <a:cs typeface="Times New Roman" pitchFamily="18" charset="0"/>
              </a:rPr>
              <a:t>is why we need the extension </a:t>
            </a:r>
            <a:r>
              <a:rPr lang="en-US" sz="2600" kern="0" dirty="0" smtClean="0">
                <a:latin typeface="Calibri" pitchFamily="34" charset="0"/>
                <a:cs typeface="Times New Roman" pitchFamily="18" charset="0"/>
              </a:rPr>
              <a:t>field)</a:t>
            </a:r>
            <a:endParaRPr lang="en-US" sz="2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89" grpId="0" animBg="1"/>
      <p:bldP spid="13" grpId="0"/>
      <p:bldP spid="17" grpId="0"/>
      <p:bldP spid="21" grpId="0"/>
      <p:bldP spid="27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190500"/>
            <a:ext cx="8229600" cy="1311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dirty="0" smtClean="0">
                <a:solidFill>
                  <a:srgbClr val="000000"/>
                </a:solidFill>
                <a:latin typeface="Calibri" pitchFamily="34" charset="0"/>
              </a:rPr>
              <a:t>Outline</a:t>
            </a:r>
            <a:endParaRPr lang="en-US" sz="36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57200" y="1412776"/>
            <a:ext cx="8507288" cy="6315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0" lvl="1" indent="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solidFill>
                <a:schemeClr val="accent3">
                  <a:lumMod val="65000"/>
                </a:schemeClr>
              </a:solidFill>
              <a:latin typeface="Calibri" pitchFamily="34" charset="0"/>
            </a:endParaRPr>
          </a:p>
          <a:p>
            <a:pPr marL="0" lvl="1" indent="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latin typeface="Calibri" pitchFamily="34" charset="0"/>
            </a:endParaRP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latin typeface="Calibri" pitchFamily="34" charset="0"/>
              </a:rPr>
              <a:t>Multiple-source multicast, uniform errors</a:t>
            </a:r>
          </a:p>
          <a:p>
            <a:pPr marL="627063" lvl="1">
              <a:lnSpc>
                <a:spcPct val="9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dirty="0" smtClean="0">
                <a:latin typeface="Calibri" pitchFamily="34" charset="0"/>
              </a:rPr>
              <a:t>T. Dikaliotis, T. Ho, S. Jaggi, S. Vyetrenko, H. Yao, M. Effros, J. Kliewer and E. Erez, IT Transactions 2011.</a:t>
            </a: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</a:rPr>
              <a:t>Coding </a:t>
            </a:r>
            <a:r>
              <a:rPr lang="en-US" sz="2400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</a:rPr>
              <a:t>for deadlines: non-multicast nested networks</a:t>
            </a: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solidFill>
                <a:schemeClr val="accent3">
                  <a:lumMod val="65000"/>
                </a:schemeClr>
              </a:solidFill>
              <a:latin typeface="Calibri" pitchFamily="34" charset="0"/>
            </a:endParaRPr>
          </a:p>
          <a:p>
            <a:pPr marL="225425" lvl="1" indent="-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</a:rPr>
              <a:t>Combining information theoretic and cryptographic security: single-source multicast</a:t>
            </a:r>
          </a:p>
          <a:p>
            <a:pPr marL="0" lvl="1" indent="225425"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 smtClean="0">
              <a:solidFill>
                <a:schemeClr val="accent3">
                  <a:lumMod val="65000"/>
                </a:schemeClr>
              </a:solidFill>
              <a:latin typeface="Calibri" pitchFamily="34" charset="0"/>
            </a:endParaRPr>
          </a:p>
          <a:p>
            <a:pPr marL="0" lvl="1" indent="225425">
              <a:lnSpc>
                <a:spcPct val="80000"/>
              </a:lnSpc>
              <a:spcBef>
                <a:spcPts val="6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</a:rPr>
              <a:t>Non-uniform errors: unequal link capacities</a:t>
            </a:r>
            <a:endParaRPr lang="en-US" sz="24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Idea 1 - example</a:t>
            </a:r>
          </a:p>
        </p:txBody>
      </p:sp>
      <p:sp>
        <p:nvSpPr>
          <p:cNvPr id="286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9EF708-E6D1-4EB0-8A46-FB9429961B3B}" type="slidenum">
              <a:rPr lang="en-US" altLang="ko-KR"/>
              <a:pPr/>
              <a:t>70</a:t>
            </a:fld>
            <a:endParaRPr lang="en-US" altLang="ko-KR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419600" y="1600200"/>
            <a:ext cx="4191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2400" dirty="0">
                <a:ea typeface="+mn-ea"/>
                <a:cs typeface="Times New Roman" pitchFamily="18" charset="0"/>
              </a:rPr>
              <a:t>Four-node </a:t>
            </a:r>
            <a:r>
              <a:rPr lang="en-US" altLang="ko-KR" sz="2400" dirty="0" smtClean="0">
                <a:ea typeface="+mn-ea"/>
                <a:cs typeface="Times New Roman" pitchFamily="18" charset="0"/>
              </a:rPr>
              <a:t>network </a:t>
            </a:r>
            <a:r>
              <a:rPr lang="en-US" altLang="ko-KR" sz="2400" dirty="0">
                <a:ea typeface="+mn-ea"/>
                <a:cs typeface="Times New Roman" pitchFamily="18" charset="0"/>
              </a:rPr>
              <a:t>with </a:t>
            </a:r>
            <a:r>
              <a:rPr lang="en-US" altLang="ko-KR" sz="2400" i="1" dirty="0">
                <a:latin typeface="Times New Roman" pitchFamily="18" charset="0"/>
                <a:cs typeface="Times New Roman" pitchFamily="18" charset="0"/>
              </a:rPr>
              <a:t>z=2</a:t>
            </a:r>
            <a:r>
              <a:rPr lang="en-US" altLang="ko-KR" sz="2400" i="1" dirty="0">
                <a:cs typeface="Times New Roman" pitchFamily="18" charset="0"/>
              </a:rPr>
              <a:t> .</a:t>
            </a:r>
          </a:p>
          <a:p>
            <a:pPr>
              <a:defRPr/>
            </a:pPr>
            <a:r>
              <a:rPr lang="en-US" altLang="ko-KR" sz="2400" dirty="0">
                <a:ea typeface="+mn-ea"/>
                <a:cs typeface="Times New Roman" pitchFamily="18" charset="0"/>
              </a:rPr>
              <a:t>Singleton bound is </a:t>
            </a:r>
            <a:r>
              <a:rPr lang="en-US" altLang="ko-KR" sz="2400" dirty="0">
                <a:latin typeface="times new Roman" pitchFamily="18" charset="0"/>
                <a:cs typeface="times new Roman" pitchFamily="18" charset="0"/>
              </a:rPr>
              <a:t>3 x 5 +1 = 16</a:t>
            </a:r>
            <a:r>
              <a:rPr lang="en-US" altLang="ko-KR" sz="2400" dirty="0"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24586" name="TextBox 11"/>
          <p:cNvSpPr txBox="1">
            <a:spLocks noChangeArrowheads="1"/>
          </p:cNvSpPr>
          <p:nvPr/>
        </p:nvSpPr>
        <p:spPr bwMode="auto">
          <a:xfrm>
            <a:off x="4419600" y="4343400"/>
            <a:ext cx="5181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400" dirty="0"/>
              <a:t> New bound is </a:t>
            </a:r>
            <a:endParaRPr lang="en-US" altLang="ko-KR" sz="2400" dirty="0" smtClean="0"/>
          </a:p>
          <a:p>
            <a:r>
              <a:rPr lang="en-US" altLang="ko-KR" sz="2400" dirty="0" smtClean="0">
                <a:latin typeface="Times New Roman" pitchFamily="18" charset="0"/>
                <a:cs typeface="Times New Roman" pitchFamily="18" charset="0"/>
              </a:rPr>
              <a:t>    3+3+3+3+1+1+1=15 &lt;16</a:t>
            </a:r>
            <a:r>
              <a:rPr lang="en-US" altLang="ko-KR" sz="2400" dirty="0" smtClean="0"/>
              <a:t> </a:t>
            </a:r>
            <a:endParaRPr lang="en-US" altLang="ko-KR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419600" y="2554288"/>
            <a:ext cx="40386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altLang="ko-KR" sz="24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ko-KR" sz="24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ko-KR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2400" dirty="0">
                <a:cs typeface="Times New Roman" pitchFamily="18" charset="0"/>
              </a:rPr>
              <a:t>First erase one link with largest capacity.</a:t>
            </a:r>
            <a:endParaRPr lang="en-US" altLang="ko-KR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495800" y="3392488"/>
            <a:ext cx="38862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altLang="ko-KR" sz="24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ko-KR" sz="2400" dirty="0">
                <a:cs typeface="Times New Roman" pitchFamily="18" charset="0"/>
              </a:rPr>
              <a:t>) Apply Singleton bound on remaining network for </a:t>
            </a:r>
            <a:r>
              <a:rPr lang="en-US" altLang="ko-KR" sz="2400" i="1" dirty="0">
                <a:latin typeface="Times New Roman" pitchFamily="18" charset="0"/>
                <a:cs typeface="Times New Roman" pitchFamily="18" charset="0"/>
              </a:rPr>
              <a:t>z=1</a:t>
            </a:r>
            <a:r>
              <a:rPr lang="en-US" altLang="ko-KR" sz="2400" dirty="0">
                <a:cs typeface="Times New Roman" pitchFamily="18" charset="0"/>
              </a:rPr>
              <a:t>.</a:t>
            </a:r>
            <a:endParaRPr lang="en-US" altLang="ko-KR" sz="2400" dirty="0"/>
          </a:p>
        </p:txBody>
      </p:sp>
      <p:pic>
        <p:nvPicPr>
          <p:cNvPr id="28680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524000"/>
            <a:ext cx="3098800" cy="345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Oval 16"/>
          <p:cNvSpPr/>
          <p:nvPr/>
        </p:nvSpPr>
        <p:spPr>
          <a:xfrm rot="2400000">
            <a:off x="936625" y="2646363"/>
            <a:ext cx="228600" cy="152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 rot="2400000">
            <a:off x="2290763" y="3970338"/>
            <a:ext cx="342900" cy="228600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ko-KR">
              <a:solidFill>
                <a:srgbClr val="FFFFFF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16200000" flipH="1">
            <a:off x="533400" y="2057400"/>
            <a:ext cx="3124200" cy="281940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4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4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6" grpId="0" build="allAtOnce"/>
      <p:bldP spid="12" grpId="0" build="allAtOnce"/>
      <p:bldP spid="13" grpId="0" build="allAtOnce"/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381000" y="433388"/>
            <a:ext cx="8229600" cy="1189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dirty="0">
                <a:solidFill>
                  <a:srgbClr val="000000"/>
                </a:solidFill>
                <a:latin typeface="Calibri" pitchFamily="34" charset="0"/>
              </a:rPr>
              <a:t>Background </a:t>
            </a:r>
            <a:r>
              <a:rPr lang="en-US" sz="4000" dirty="0" smtClean="0">
                <a:solidFill>
                  <a:srgbClr val="000000"/>
                </a:solidFill>
                <a:latin typeface="Calibri" pitchFamily="34" charset="0"/>
              </a:rPr>
              <a:t>– single-source multicast,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dirty="0" smtClean="0">
                <a:solidFill>
                  <a:srgbClr val="000000"/>
                </a:solidFill>
                <a:latin typeface="Calibri" pitchFamily="34" charset="0"/>
              </a:rPr>
              <a:t>uniform 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4000" dirty="0" smtClean="0"/>
              <a:t> </a:t>
            </a:r>
            <a:r>
              <a:rPr lang="en-US" sz="4000" dirty="0" smtClean="0">
                <a:solidFill>
                  <a:srgbClr val="000000"/>
                </a:solidFill>
                <a:latin typeface="Calibri" pitchFamily="34" charset="0"/>
              </a:rPr>
              <a:t>errors</a:t>
            </a:r>
            <a:endParaRPr lang="en-US" sz="4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33400" y="1981200"/>
            <a:ext cx="8382000" cy="453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285750" indent="-285750">
              <a:spcBef>
                <a:spcPts val="600"/>
              </a:spcBef>
              <a:buFont typeface="Calibri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5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Capacity = min cut</a:t>
            </a:r>
            <a:r>
              <a:rPr lang="en-US" sz="25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2z</a:t>
            </a:r>
            <a:r>
              <a:rPr lang="en-US" sz="25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achievable with linear network codes (Cai &amp; Yeung 03)</a:t>
            </a:r>
          </a:p>
          <a:p>
            <a:pPr marL="285750" indent="-285750">
              <a:spcBef>
                <a:spcPts val="600"/>
              </a:spcBef>
              <a:buFont typeface="Calibri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5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285750" indent="-285750">
              <a:spcBef>
                <a:spcPts val="600"/>
              </a:spcBef>
              <a:buFont typeface="Calibri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5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Capacity-achieving codes with polynomial-time decoding:</a:t>
            </a:r>
          </a:p>
          <a:p>
            <a:pPr marL="628650" lvl="1" indent="-225425">
              <a:spcBef>
                <a:spcPts val="600"/>
              </a:spcBef>
              <a:buFont typeface="Calibri" pitchFamily="34" charset="0"/>
              <a:buChar char="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5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Probabilistic construction (Jaggi, </a:t>
            </a:r>
            <a:r>
              <a:rPr lang="en-US" sz="2500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Langberg</a:t>
            </a:r>
            <a:r>
              <a:rPr lang="en-US" sz="25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2500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Katti</a:t>
            </a:r>
            <a:r>
              <a:rPr lang="en-US" sz="25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Ho, Katabi &amp; Medard 07)</a:t>
            </a:r>
          </a:p>
          <a:p>
            <a:pPr marL="628650" lvl="1" indent="-225425">
              <a:spcBef>
                <a:spcPts val="600"/>
              </a:spcBef>
              <a:buFont typeface="Calibri" pitchFamily="34" charset="0"/>
              <a:buChar char="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5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Lifted </a:t>
            </a:r>
            <a:r>
              <a:rPr lang="en-US" sz="2500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Gabidulin</a:t>
            </a:r>
            <a:r>
              <a:rPr lang="en-US" sz="25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codes (Koetter &amp; Kschischang 08, Silva, Kschischang &amp; Koetter 08)</a:t>
            </a:r>
          </a:p>
          <a:p>
            <a:pPr marL="628650" lvl="2" indent="-225425">
              <a:spcBef>
                <a:spcPts val="600"/>
              </a:spcBef>
              <a:buFont typeface="Calibri" pitchFamily="34" charset="0"/>
              <a:buChar char="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5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628650" lvl="1" indent="-225425">
              <a:spcBef>
                <a:spcPts val="600"/>
              </a:spcBef>
              <a:buFont typeface="Calibri" pitchFamily="34" charset="0"/>
              <a:buChar char="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5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628650" lvl="1" indent="-225425">
              <a:spcBef>
                <a:spcPts val="600"/>
              </a:spcBef>
              <a:buFont typeface="Calibri" pitchFamily="34" charset="0"/>
              <a:buChar char="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5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52167C3-86C2-4539-84F7-28596617814D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8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Multiple-source multicast,</a:t>
            </a:r>
            <a:br>
              <a:rPr lang="en-US" dirty="0" smtClean="0"/>
            </a:br>
            <a:r>
              <a:rPr lang="en-US" dirty="0" smtClean="0"/>
              <a:t>uniform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smtClean="0"/>
              <a:t>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6629400" cy="468052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Sources with independent information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We could partition network capacity among different sources…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But could rate be improved by coding across different sources in the network? To what extent can different sources share network capacity?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Challenge: owing to the need for coding across sources in the network and independent encoding at sources, straightforward extensions of single-source codes are suboptimal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Related work: code construction in (</a:t>
            </a:r>
            <a:r>
              <a:rPr lang="en-US" dirty="0" err="1" smtClean="0">
                <a:solidFill>
                  <a:schemeClr val="bg1"/>
                </a:solidFill>
              </a:rPr>
              <a:t>Siavoshani</a:t>
            </a:r>
            <a:r>
              <a:rPr lang="en-US" dirty="0" smtClean="0">
                <a:solidFill>
                  <a:schemeClr val="bg1"/>
                </a:solidFill>
              </a:rPr>
              <a:t>, Fragouli &amp; Diggavi 08) achieves capacity for </a:t>
            </a: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C1+C2=C</a:t>
            </a:r>
          </a:p>
          <a:p>
            <a:endParaRPr lang="en-US" dirty="0" smtClean="0"/>
          </a:p>
        </p:txBody>
      </p:sp>
      <p:sp>
        <p:nvSpPr>
          <p:cNvPr id="32" name="Oval 31"/>
          <p:cNvSpPr>
            <a:spLocks noChangeAspect="1" noChangeArrowheads="1"/>
          </p:cNvSpPr>
          <p:nvPr/>
        </p:nvSpPr>
        <p:spPr bwMode="auto">
          <a:xfrm>
            <a:off x="8776467" y="1754976"/>
            <a:ext cx="188021" cy="165370"/>
          </a:xfrm>
          <a:prstGeom prst="ellipse">
            <a:avLst/>
          </a:prstGeom>
          <a:solidFill>
            <a:srgbClr val="C5C3C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3" name="Oval 32"/>
          <p:cNvSpPr>
            <a:spLocks noChangeAspect="1" noChangeArrowheads="1"/>
          </p:cNvSpPr>
          <p:nvPr/>
        </p:nvSpPr>
        <p:spPr bwMode="auto">
          <a:xfrm>
            <a:off x="7481067" y="3507576"/>
            <a:ext cx="188021" cy="165370"/>
          </a:xfrm>
          <a:prstGeom prst="ellipse">
            <a:avLst/>
          </a:prstGeom>
          <a:solidFill>
            <a:srgbClr val="C5C3C4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721390" y="3419708"/>
            <a:ext cx="902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Sink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09667" y="161424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Source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Oval 37"/>
          <p:cNvSpPr>
            <a:spLocks noChangeAspect="1" noChangeArrowheads="1"/>
          </p:cNvSpPr>
          <p:nvPr/>
        </p:nvSpPr>
        <p:spPr bwMode="auto">
          <a:xfrm>
            <a:off x="6033267" y="1754976"/>
            <a:ext cx="188021" cy="165370"/>
          </a:xfrm>
          <a:prstGeom prst="ellipse">
            <a:avLst/>
          </a:prstGeom>
          <a:solidFill>
            <a:srgbClr val="C5C3C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40" name="Straight Arrow Connector 39"/>
          <p:cNvCxnSpPr>
            <a:endCxn id="33" idx="1"/>
          </p:cNvCxnSpPr>
          <p:nvPr/>
        </p:nvCxnSpPr>
        <p:spPr>
          <a:xfrm rot="16200000" flipH="1">
            <a:off x="5996825" y="2020017"/>
            <a:ext cx="1624418" cy="13991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2" idx="3"/>
            <a:endCxn id="33" idx="7"/>
          </p:cNvCxnSpPr>
          <p:nvPr/>
        </p:nvCxnSpPr>
        <p:spPr>
          <a:xfrm rot="5400000">
            <a:off x="7404945" y="2132737"/>
            <a:ext cx="1635666" cy="116244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6109469" y="1907378"/>
            <a:ext cx="990598" cy="53339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38" idx="5"/>
          </p:cNvCxnSpPr>
          <p:nvPr/>
        </p:nvCxnSpPr>
        <p:spPr>
          <a:xfrm rot="16200000" flipH="1">
            <a:off x="6755585" y="1334295"/>
            <a:ext cx="544648" cy="166831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2" idx="3"/>
          </p:cNvCxnSpPr>
          <p:nvPr/>
        </p:nvCxnSpPr>
        <p:spPr>
          <a:xfrm rot="5400000">
            <a:off x="8060711" y="1697485"/>
            <a:ext cx="544648" cy="9419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2" idx="3"/>
          </p:cNvCxnSpPr>
          <p:nvPr/>
        </p:nvCxnSpPr>
        <p:spPr>
          <a:xfrm rot="5400000">
            <a:off x="7679711" y="1316485"/>
            <a:ext cx="544648" cy="170393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6200000" flipH="1">
            <a:off x="6795267" y="2745576"/>
            <a:ext cx="10668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33" idx="0"/>
          </p:cNvCxnSpPr>
          <p:nvPr/>
        </p:nvCxnSpPr>
        <p:spPr>
          <a:xfrm rot="5400000">
            <a:off x="7185173" y="2830682"/>
            <a:ext cx="1066800" cy="28698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185667" y="161424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Source 1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|31.6|6.4|4.:|18.4|20.5"/>
</p:tagLst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pitchFamily="-10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pitchFamily="-105" charset="0"/>
          </a:defRPr>
        </a:defPPr>
      </a:lstStyle>
    </a:lnDef>
    <a:txDef>
      <a:spPr bwMode="auto">
        <a:noFill/>
        <a:ln w="9525">
          <a:noFill/>
          <a:miter lim="800000"/>
          <a:headEnd/>
          <a:tailEnd/>
        </a:ln>
      </a:spPr>
      <a:bodyPr anchor="ctr"/>
      <a:lstStyle>
        <a:defPPr algn="ctr">
          <a:defRPr sz="2800" kern="0" dirty="0" smtClean="0">
            <a:latin typeface="Calibri" pitchFamily="34" charset="0"/>
            <a:cs typeface="Calibri" pitchFamily="34" charset="0"/>
          </a:defRPr>
        </a:defPPr>
      </a:lstStyle>
    </a:tx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37447</TotalTime>
  <Words>4101</Words>
  <Application>Microsoft Office PowerPoint</Application>
  <PresentationFormat>On-screen Show (4:3)</PresentationFormat>
  <Paragraphs>943</Paragraphs>
  <Slides>70</Slides>
  <Notes>70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70</vt:i4>
      </vt:variant>
    </vt:vector>
  </HeadingPairs>
  <TitlesOfParts>
    <vt:vector size="74" baseType="lpstr">
      <vt:lpstr>Pixel</vt:lpstr>
      <vt:lpstr>Equation</vt:lpstr>
      <vt:lpstr>Microsoft Equation 3.0</vt:lpstr>
      <vt:lpstr>Εξίσωση</vt:lpstr>
      <vt:lpstr>On error and erasure correction coding for networks and deadlines</vt:lpstr>
      <vt:lpstr>Network error correction problem</vt:lpstr>
      <vt:lpstr>Slide 3</vt:lpstr>
      <vt:lpstr>Slide 4</vt:lpstr>
      <vt:lpstr>Slide 5</vt:lpstr>
      <vt:lpstr>Slide 6</vt:lpstr>
      <vt:lpstr>Slide 7</vt:lpstr>
      <vt:lpstr>Slide 8</vt:lpstr>
      <vt:lpstr>Multiple-source multicast, uniform z errors</vt:lpstr>
      <vt:lpstr>Multiple-source multicast, uniform z errors</vt:lpstr>
      <vt:lpstr>Multiple-source multicast, uniform z errors</vt:lpstr>
      <vt:lpstr>Multiple-source multicast, uniform z errors</vt:lpstr>
      <vt:lpstr>Multiple-source multicast, uniform z errors</vt:lpstr>
      <vt:lpstr>Capacity region</vt:lpstr>
      <vt:lpstr>Capacity region</vt:lpstr>
      <vt:lpstr>Achievable constructions</vt:lpstr>
      <vt:lpstr>Slide 17</vt:lpstr>
      <vt:lpstr>Slide 18</vt:lpstr>
      <vt:lpstr>Slide 19</vt:lpstr>
      <vt:lpstr>Slide 20</vt:lpstr>
      <vt:lpstr>An application: key pool bootstrapping</vt:lpstr>
      <vt:lpstr>Key pool bootstrapping</vt:lpstr>
      <vt:lpstr>Slide 23</vt:lpstr>
      <vt:lpstr>Background - non-multicast</vt:lpstr>
      <vt:lpstr>Motivation</vt:lpstr>
      <vt:lpstr>Three-layer nested networks</vt:lpstr>
      <vt:lpstr>Erasure models</vt:lpstr>
      <vt:lpstr>z erasures – upper bounding capacity</vt:lpstr>
      <vt:lpstr>Cut-set combining procedure</vt:lpstr>
      <vt:lpstr>Upper bound derivation graph</vt:lpstr>
      <vt:lpstr>Intra-session Coding</vt:lpstr>
      <vt:lpstr>“As uniform as possible” intra-session coding scheme</vt:lpstr>
      <vt:lpstr>Capacity region</vt:lpstr>
      <vt:lpstr>Proof Idea</vt:lpstr>
      <vt:lpstr>Proof Idea</vt:lpstr>
      <vt:lpstr>Proof Idea</vt:lpstr>
      <vt:lpstr>z-error capacity region</vt:lpstr>
      <vt:lpstr>Sliding window erasure model</vt:lpstr>
      <vt:lpstr>Sliding window erasure  achievable region </vt:lpstr>
      <vt:lpstr>Slide 40</vt:lpstr>
      <vt:lpstr>Problem statement</vt:lpstr>
      <vt:lpstr>Background: information-theoretic and cryptographic approaches</vt:lpstr>
      <vt:lpstr>Motivation for hybrid schemes</vt:lpstr>
      <vt:lpstr>Approach</vt:lpstr>
      <vt:lpstr>Fountain-like network error correction code</vt:lpstr>
      <vt:lpstr>Example: simple hybrid strategy on wireless butterfly network</vt:lpstr>
      <vt:lpstr>Example: simple hybrid strategy on wireless butterfly network</vt:lpstr>
      <vt:lpstr>Slide 48</vt:lpstr>
      <vt:lpstr>Uniform and non-uniform errors</vt:lpstr>
      <vt:lpstr>Network cuts</vt:lpstr>
      <vt:lpstr>Two-node cut set bounding  approach</vt:lpstr>
      <vt:lpstr>Tighter cut set bounding approach</vt:lpstr>
      <vt:lpstr>Downstream condition</vt:lpstr>
      <vt:lpstr>Generalized Singleton bound </vt:lpstr>
      <vt:lpstr>Generalized Singleton bound - intuition</vt:lpstr>
      <vt:lpstr>Idea 1</vt:lpstr>
      <vt:lpstr>Idea 2</vt:lpstr>
      <vt:lpstr>Idea 3</vt:lpstr>
      <vt:lpstr>New cut-set bound</vt:lpstr>
      <vt:lpstr>Achievability - example</vt:lpstr>
      <vt:lpstr>“Detect and forward”  coding strategy</vt:lpstr>
      <vt:lpstr>Conclusion</vt:lpstr>
      <vt:lpstr>Slide 63</vt:lpstr>
      <vt:lpstr>Coherent &amp; non-coherent models</vt:lpstr>
      <vt:lpstr>Coding and decoding</vt:lpstr>
      <vt:lpstr>Slide 66</vt:lpstr>
      <vt:lpstr>Slide 67</vt:lpstr>
      <vt:lpstr>Slide 68</vt:lpstr>
      <vt:lpstr>Slide 69</vt:lpstr>
      <vt:lpstr>Idea 1 - example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coding for networks with errors</dc:title>
  <dc:creator>tho</dc:creator>
  <cp:lastModifiedBy>Tracey Ho</cp:lastModifiedBy>
  <cp:revision>66</cp:revision>
  <dcterms:created xsi:type="dcterms:W3CDTF">2010-06-08T10:36:25Z</dcterms:created>
  <dcterms:modified xsi:type="dcterms:W3CDTF">2011-11-28T07:01:38Z</dcterms:modified>
</cp:coreProperties>
</file>